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4"/>
  </p:handoutMasterIdLst>
  <p:sldIdLst>
    <p:sldId id="1979" r:id="rId3"/>
    <p:sldId id="1980" r:id="rId5"/>
    <p:sldId id="1982" r:id="rId6"/>
    <p:sldId id="1983" r:id="rId7"/>
    <p:sldId id="1985" r:id="rId8"/>
    <p:sldId id="1986" r:id="rId9"/>
    <p:sldId id="1987" r:id="rId10"/>
    <p:sldId id="2051" r:id="rId11"/>
    <p:sldId id="2052" r:id="rId12"/>
    <p:sldId id="2054" r:id="rId13"/>
    <p:sldId id="2055" r:id="rId14"/>
    <p:sldId id="2053" r:id="rId15"/>
    <p:sldId id="2056" r:id="rId16"/>
    <p:sldId id="2060" r:id="rId17"/>
    <p:sldId id="2061" r:id="rId18"/>
    <p:sldId id="2062" r:id="rId19"/>
    <p:sldId id="2063" r:id="rId20"/>
    <p:sldId id="2064" r:id="rId21"/>
    <p:sldId id="2065" r:id="rId22"/>
    <p:sldId id="2066" r:id="rId23"/>
    <p:sldId id="2067" r:id="rId24"/>
    <p:sldId id="2057" r:id="rId25"/>
    <p:sldId id="2068" r:id="rId26"/>
    <p:sldId id="2069" r:id="rId27"/>
    <p:sldId id="2058" r:id="rId28"/>
    <p:sldId id="2059" r:id="rId29"/>
    <p:sldId id="2070" r:id="rId30"/>
    <p:sldId id="2073" r:id="rId31"/>
    <p:sldId id="2074" r:id="rId32"/>
    <p:sldId id="2071" r:id="rId33"/>
    <p:sldId id="2075" r:id="rId34"/>
    <p:sldId id="2076" r:id="rId35"/>
    <p:sldId id="2077" r:id="rId36"/>
    <p:sldId id="2081" r:id="rId37"/>
    <p:sldId id="2078" r:id="rId38"/>
    <p:sldId id="2079" r:id="rId39"/>
    <p:sldId id="2080" r:id="rId40"/>
    <p:sldId id="2082" r:id="rId41"/>
    <p:sldId id="2083" r:id="rId42"/>
    <p:sldId id="2084" r:id="rId43"/>
    <p:sldId id="2086" r:id="rId44"/>
    <p:sldId id="2085" r:id="rId45"/>
    <p:sldId id="2087" r:id="rId46"/>
    <p:sldId id="2088" r:id="rId47"/>
    <p:sldId id="2089" r:id="rId48"/>
    <p:sldId id="2090" r:id="rId49"/>
    <p:sldId id="2091" r:id="rId50"/>
    <p:sldId id="2092" r:id="rId51"/>
    <p:sldId id="2093" r:id="rId52"/>
    <p:sldId id="2050" r:id="rId53"/>
  </p:sldIdLst>
  <p:sldSz cx="12190095" cy="6859270"/>
  <p:notesSz cx="6858000" cy="9144000"/>
  <p:custDataLst>
    <p:tags r:id="rId59"/>
  </p:custDataLst>
  <p:defaultTextStyle>
    <a:defPPr>
      <a:defRPr lang="zh-CN"/>
    </a:defPPr>
    <a:lvl1pPr marL="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4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0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6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2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8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2" userDrawn="1">
          <p15:clr>
            <a:srgbClr val="A4A3A4"/>
          </p15:clr>
        </p15:guide>
        <p15:guide id="2" pos="720" userDrawn="1">
          <p15:clr>
            <a:srgbClr val="A4A3A4"/>
          </p15:clr>
        </p15:guide>
        <p15:guide id="3" pos="649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薛蒙蒙" initials="xmm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1369B2"/>
    <a:srgbClr val="FF0000"/>
    <a:srgbClr val="FFCA08"/>
    <a:srgbClr val="76C0DD"/>
    <a:srgbClr val="FAFAFA"/>
    <a:srgbClr val="F2F2F2"/>
    <a:srgbClr val="006BBC"/>
    <a:srgbClr val="0075CC"/>
    <a:srgbClr val="008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71" autoAdjust="0"/>
    <p:restoredTop sz="94660" autoAdjust="0"/>
  </p:normalViewPr>
  <p:slideViewPr>
    <p:cSldViewPr showGuides="1">
      <p:cViewPr>
        <p:scale>
          <a:sx n="97" d="100"/>
          <a:sy n="97" d="100"/>
        </p:scale>
        <p:origin x="136" y="0"/>
      </p:cViewPr>
      <p:guideLst>
        <p:guide orient="horz" pos="2472"/>
        <p:guide pos="720"/>
        <p:guide pos="64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3295"/>
        <p:guide pos="2096"/>
      </p:guideLst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9" Type="http://schemas.openxmlformats.org/officeDocument/2006/relationships/tags" Target="tags/tag21.xml"/><Relationship Id="rId58" Type="http://schemas.openxmlformats.org/officeDocument/2006/relationships/commentAuthors" Target="commentAuthors.xml"/><Relationship Id="rId57" Type="http://schemas.openxmlformats.org/officeDocument/2006/relationships/tableStyles" Target="tableStyles.xml"/><Relationship Id="rId56" Type="http://schemas.openxmlformats.org/officeDocument/2006/relationships/viewProps" Target="viewProps.xml"/><Relationship Id="rId55" Type="http://schemas.openxmlformats.org/officeDocument/2006/relationships/presProps" Target="presProps.xml"/><Relationship Id="rId54" Type="http://schemas.openxmlformats.org/officeDocument/2006/relationships/handoutMaster" Target="handoutMasters/handoutMaster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8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4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0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8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 userDrawn="1"/>
        </p:nvGrpSpPr>
        <p:grpSpPr>
          <a:xfrm>
            <a:off x="0" y="2202951"/>
            <a:ext cx="12190413" cy="2420263"/>
            <a:chOff x="170694" y="177982"/>
            <a:chExt cx="3936004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19911" y="284178"/>
              <a:ext cx="650908" cy="55357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endParaRPr lang="zh-CN" altLang="en-US" sz="107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 userDrawn="1"/>
        </p:nvGrpSpPr>
        <p:grpSpPr>
          <a:xfrm>
            <a:off x="7919172" y="1700153"/>
            <a:ext cx="575989" cy="577246"/>
            <a:chOff x="6084168" y="1274820"/>
            <a:chExt cx="432048" cy="432834"/>
          </a:xfrm>
        </p:grpSpPr>
        <p:sp>
          <p:nvSpPr>
            <p:cNvPr id="14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 userDrawn="1"/>
        </p:nvGrpSpPr>
        <p:grpSpPr>
          <a:xfrm>
            <a:off x="6191205" y="1700678"/>
            <a:ext cx="575989" cy="576197"/>
            <a:chOff x="4788024" y="1275213"/>
            <a:chExt cx="432048" cy="432048"/>
          </a:xfrm>
        </p:grpSpPr>
        <p:sp>
          <p:nvSpPr>
            <p:cNvPr id="17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7055189" y="1700153"/>
            <a:ext cx="577036" cy="577246"/>
            <a:chOff x="5436096" y="1274820"/>
            <a:chExt cx="432833" cy="432834"/>
          </a:xfrm>
        </p:grpSpPr>
        <p:sp>
          <p:nvSpPr>
            <p:cNvPr id="25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4463238" y="1700153"/>
            <a:ext cx="577036" cy="577246"/>
            <a:chOff x="3491880" y="1274820"/>
            <a:chExt cx="432833" cy="432834"/>
          </a:xfrm>
        </p:grpSpPr>
        <p:sp>
          <p:nvSpPr>
            <p:cNvPr id="11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5327222" y="1700153"/>
            <a:ext cx="577036" cy="577246"/>
            <a:chOff x="4139952" y="1274820"/>
            <a:chExt cx="432833" cy="432834"/>
          </a:xfrm>
        </p:grpSpPr>
        <p:sp>
          <p:nvSpPr>
            <p:cNvPr id="24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304" y="834057"/>
            <a:ext cx="104638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15" y="390618"/>
            <a:ext cx="520428" cy="274702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" name="矩形 5"/>
          <p:cNvSpPr/>
          <p:nvPr userDrawn="1"/>
        </p:nvSpPr>
        <p:spPr>
          <a:xfrm>
            <a:off x="0" y="6794447"/>
            <a:ext cx="10631710" cy="8463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3717" y="6794446"/>
            <a:ext cx="1486695" cy="846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 userDrawn="1"/>
        </p:nvSpPr>
        <p:spPr>
          <a:xfrm flipH="1" flipV="1">
            <a:off x="-767029" y="-29126"/>
            <a:ext cx="3825848" cy="1804442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flipH="1" flipV="1">
            <a:off x="1413539" y="0"/>
            <a:ext cx="3825848" cy="1804442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>
            <a:off x="6085438" y="4298493"/>
            <a:ext cx="5426766" cy="2559507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 userDrawn="1"/>
        </p:nvSpPr>
        <p:spPr>
          <a:xfrm>
            <a:off x="7741543" y="3609725"/>
            <a:ext cx="6887119" cy="3248275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8773" y="3693670"/>
            <a:ext cx="7551038" cy="105497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 userDrawn="1"/>
        </p:nvSpPr>
        <p:spPr>
          <a:xfrm>
            <a:off x="9998623" y="3693670"/>
            <a:ext cx="105497" cy="10549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634" y="1413103"/>
            <a:ext cx="101984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7120" y="654595"/>
            <a:ext cx="575989" cy="577246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79153" y="655120"/>
            <a:ext cx="575989" cy="576197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3137" y="654595"/>
            <a:ext cx="577036" cy="577246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1187" y="654595"/>
            <a:ext cx="577036" cy="577246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5170" y="654595"/>
            <a:ext cx="577036" cy="577246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xStyles>
    <p:titleStyle>
      <a:lvl1pPr algn="ctr" defTabSz="121920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0" Type="http://schemas.openxmlformats.org/officeDocument/2006/relationships/notesSlide" Target="../notesSlides/notesSlide4.xml"/><Relationship Id="rId2" Type="http://schemas.openxmlformats.org/officeDocument/2006/relationships/tags" Target="../tags/tag2.xml"/><Relationship Id="rId19" Type="http://schemas.openxmlformats.org/officeDocument/2006/relationships/slideLayout" Target="../slideLayouts/slideLayout4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18"/>
          <p:cNvSpPr txBox="1"/>
          <p:nvPr/>
        </p:nvSpPr>
        <p:spPr>
          <a:xfrm>
            <a:off x="2504662" y="2534497"/>
            <a:ext cx="7406544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第</a:t>
            </a:r>
            <a:r>
              <a:rPr lang="en-US" alt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7</a:t>
            </a:r>
            <a:r>
              <a:rPr 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章</a:t>
            </a:r>
            <a:r>
              <a:rPr lang="en-US" alt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 </a:t>
            </a:r>
            <a:r>
              <a:rPr 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视图</a:t>
            </a:r>
            <a:endParaRPr lang="zh-CN" sz="45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思源黑体 CN Medium" panose="020B06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视图创建案例分析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43025" y="1125855"/>
            <a:ext cx="265747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视图的使用演示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406525" y="2349500"/>
            <a:ext cx="655638" cy="657225"/>
            <a:chOff x="765530" y="3286093"/>
            <a:chExt cx="656530" cy="657462"/>
          </a:xfrm>
        </p:grpSpPr>
        <p:sp>
          <p:nvSpPr>
            <p:cNvPr id="11272" name="等腰三角形 14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273" name="等腰三角形 15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710815" y="1939290"/>
            <a:ext cx="6181725" cy="230695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#③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创建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cs_kc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视图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(CREATE VIEW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视图名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AS SELECT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语句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CREATE VIEW xscj.cs_kc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-&gt; AS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-&gt; SELECT xs.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课程号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成绩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-&gt; FROM xscj.xs,xscj.xs_kc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-&gt; WHERE xs.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=xs_kc.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AND xs.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专业名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='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通信工程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'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-&gt; WITH CHECK OPTION;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Query OK, 0 rows affected (0.01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视图创建案例分析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43025" y="1125855"/>
            <a:ext cx="265747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视图的使用演示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406525" y="2349500"/>
            <a:ext cx="655638" cy="657225"/>
            <a:chOff x="765530" y="3286093"/>
            <a:chExt cx="656530" cy="657462"/>
          </a:xfrm>
        </p:grpSpPr>
        <p:sp>
          <p:nvSpPr>
            <p:cNvPr id="11272" name="等腰三角形 14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273" name="等腰三角形 15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007485" y="1586230"/>
            <a:ext cx="4145915" cy="40309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#④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査询视图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mysql&gt; SELECT * FROM cs_kc;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+--------+-----------+--------+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学号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课程号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 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成绩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  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+--------+-----------+--------+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| 081201 | 101       |     80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| 081202 | 101       |     65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| 081203 | 101       |     87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| 081204 | 101       |     91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| 081210 | 101       |     76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| 081216 | 101       |     81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+--------+-----------+--------+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6 rows in set (0.00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#⑤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删除视图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(DROP VIEW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视图名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mysql&gt; DROP VIEW cs_kc;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Query OK, 0 rows affected (0.00 sec)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创建视图的语法格式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134870" y="2274888"/>
            <a:ext cx="77787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CREATE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[OR REPLACE] [ALGORITHM = {UNDEFINED | MERGE | TEMPTABLE}]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[DEFINER = { user | CURRENT_USER }]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[SQL SECURITY { DEFINER | INVOKER }]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VIEW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view_name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[(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column_list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)]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AS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select_statement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[WITH [CASCADED | LOCAL] CHECK OPTION]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70635" y="1413510"/>
            <a:ext cx="349059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视图创建的语法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格式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创建视图的语法格式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485" name="矩形 3"/>
          <p:cNvSpPr/>
          <p:nvPr/>
        </p:nvSpPr>
        <p:spPr>
          <a:xfrm>
            <a:off x="1127125" y="2349500"/>
            <a:ext cx="897509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CREATE</a:t>
            </a:r>
            <a:r>
              <a:rPr lang="zh-CN" altLang="zh-CN" dirty="0">
                <a:latin typeface="Arial" panose="020B0604020202020204" pitchFamily="34" charset="0"/>
              </a:rPr>
              <a:t>：表示创建视图的关键字。</a:t>
            </a:r>
            <a:endParaRPr lang="zh-CN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OR REPLACE</a:t>
            </a:r>
            <a:r>
              <a:rPr lang="zh-CN" altLang="zh-CN" dirty="0">
                <a:latin typeface="Arial" panose="020B0604020202020204" pitchFamily="34" charset="0"/>
              </a:rPr>
              <a:t>：可选，表示替换已有视图。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ALGORITHM</a:t>
            </a:r>
            <a:r>
              <a:rPr lang="zh-CN" altLang="zh-CN" dirty="0">
                <a:latin typeface="Arial" panose="020B0604020202020204" pitchFamily="34" charset="0"/>
              </a:rPr>
              <a:t>：可选，表示视图算法，会影响查询语句的解析方式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70635" y="1413510"/>
            <a:ext cx="349059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视图创建的语法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格式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创建视图的语法格式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70635" y="1413510"/>
            <a:ext cx="349059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视图创建的语法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格式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矩形 3"/>
          <p:cNvSpPr/>
          <p:nvPr/>
        </p:nvSpPr>
        <p:spPr>
          <a:xfrm>
            <a:off x="1343025" y="2853690"/>
            <a:ext cx="869823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UNDEFINED</a:t>
            </a:r>
            <a:r>
              <a:rPr lang="zh-CN" altLang="en-US" dirty="0">
                <a:latin typeface="Arial" panose="020B0604020202020204" pitchFamily="34" charset="0"/>
              </a:rPr>
              <a:t>：默认，由</a:t>
            </a:r>
            <a:r>
              <a:rPr lang="en-US" altLang="zh-CN" dirty="0">
                <a:latin typeface="Arial" panose="020B0604020202020204" pitchFamily="34" charset="0"/>
              </a:rPr>
              <a:t>MySQL</a:t>
            </a:r>
            <a:r>
              <a:rPr lang="zh-CN" altLang="en-US" dirty="0">
                <a:latin typeface="Arial" panose="020B0604020202020204" pitchFamily="34" charset="0"/>
              </a:rPr>
              <a:t>自动选择算法。</a:t>
            </a:r>
            <a:endParaRPr lang="zh-CN" altLang="en-US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MERGE</a:t>
            </a:r>
            <a:r>
              <a:rPr lang="zh-CN" altLang="en-US" dirty="0">
                <a:latin typeface="Arial" panose="020B0604020202020204" pitchFamily="34" charset="0"/>
              </a:rPr>
              <a:t>：将</a:t>
            </a:r>
            <a:r>
              <a:rPr lang="en-US" altLang="zh-CN" dirty="0">
                <a:latin typeface="Arial" panose="020B0604020202020204" pitchFamily="34" charset="0"/>
              </a:rPr>
              <a:t>select_statement</a:t>
            </a:r>
            <a:r>
              <a:rPr lang="zh-CN" altLang="en-US" dirty="0">
                <a:latin typeface="Arial" panose="020B0604020202020204" pitchFamily="34" charset="0"/>
              </a:rPr>
              <a:t>和查询视图时的</a:t>
            </a:r>
            <a:r>
              <a:rPr lang="en-US" altLang="zh-CN" dirty="0">
                <a:latin typeface="Arial" panose="020B0604020202020204" pitchFamily="34" charset="0"/>
              </a:rPr>
              <a:t>SELECT</a:t>
            </a:r>
            <a:r>
              <a:rPr lang="zh-CN" altLang="en-US" dirty="0">
                <a:latin typeface="Arial" panose="020B0604020202020204" pitchFamily="34" charset="0"/>
              </a:rPr>
              <a:t>语句合并起来查询。</a:t>
            </a:r>
            <a:endParaRPr lang="zh-CN" altLang="en-US" dirty="0">
              <a:solidFill>
                <a:srgbClr val="0D74C9"/>
              </a:solidFill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TEMPTABLE</a:t>
            </a:r>
            <a:r>
              <a:rPr lang="zh-CN" altLang="en-US" dirty="0">
                <a:latin typeface="Arial" panose="020B0604020202020204" pitchFamily="34" charset="0"/>
              </a:rPr>
              <a:t>：先将</a:t>
            </a:r>
            <a:r>
              <a:rPr lang="en-US" altLang="zh-CN" dirty="0">
                <a:latin typeface="Arial" panose="020B0604020202020204" pitchFamily="34" charset="0"/>
              </a:rPr>
              <a:t>select_statement</a:t>
            </a:r>
            <a:r>
              <a:rPr lang="zh-CN" altLang="en-US" dirty="0">
                <a:latin typeface="Arial" panose="020B0604020202020204" pitchFamily="34" charset="0"/>
              </a:rPr>
              <a:t>的查询结果存入临时表，然后用临时表进行查询。</a:t>
            </a:r>
            <a:endParaRPr lang="zh-CN" altLang="en-US" dirty="0">
              <a:solidFill>
                <a:srgbClr val="0D74C9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2"/>
          <p:cNvSpPr txBox="1"/>
          <p:nvPr/>
        </p:nvSpPr>
        <p:spPr>
          <a:xfrm>
            <a:off x="1343025" y="2269490"/>
            <a:ext cx="434911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ALGORITHM</a:t>
            </a:r>
            <a:r>
              <a:rPr lang="zh-CN" altLang="en-US" dirty="0">
                <a:latin typeface="Arial" panose="020B0604020202020204" pitchFamily="34" charset="0"/>
              </a:rPr>
              <a:t>取值有如下</a:t>
            </a:r>
            <a:r>
              <a:rPr lang="en-US" altLang="zh-CN" dirty="0">
                <a:latin typeface="Arial" panose="020B0604020202020204" pitchFamily="34" charset="0"/>
              </a:rPr>
              <a:t>3</a:t>
            </a:r>
            <a:r>
              <a:rPr lang="zh-CN" altLang="en-US" dirty="0">
                <a:latin typeface="Arial" panose="020B0604020202020204" pitchFamily="34" charset="0"/>
              </a:rPr>
              <a:t>个：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7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charRg st="27" end="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73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charRg st="73" end="1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创建视图的语法格式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70635" y="1413510"/>
            <a:ext cx="349059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视图创建的语法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格式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2533" name="矩形 3"/>
          <p:cNvSpPr/>
          <p:nvPr/>
        </p:nvSpPr>
        <p:spPr>
          <a:xfrm>
            <a:off x="1143635" y="2349500"/>
            <a:ext cx="1030922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DEFINER</a:t>
            </a:r>
            <a:r>
              <a:rPr lang="zh-CN" altLang="zh-CN" dirty="0">
                <a:latin typeface="Arial" panose="020B0604020202020204" pitchFamily="34" charset="0"/>
              </a:rPr>
              <a:t>：可选，表示定义视图的用户，与安全控制有关，默认为当前用户。</a:t>
            </a:r>
            <a:endParaRPr lang="zh-CN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SQL SECURITY</a:t>
            </a:r>
            <a:r>
              <a:rPr lang="zh-CN" altLang="zh-CN" dirty="0">
                <a:latin typeface="Arial" panose="020B0604020202020204" pitchFamily="34" charset="0"/>
              </a:rPr>
              <a:t>：可选，用于视图的安全控制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3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charRg st="38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33">
                                            <p:txEl>
                                              <p:charRg st="38" end="6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创建视图的语法格式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70635" y="1413510"/>
            <a:ext cx="349059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视图创建的语法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格式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矩形 3"/>
          <p:cNvSpPr/>
          <p:nvPr/>
        </p:nvSpPr>
        <p:spPr>
          <a:xfrm>
            <a:off x="1263015" y="2183765"/>
            <a:ext cx="665988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SQL SECURITY</a:t>
            </a:r>
            <a:r>
              <a:rPr lang="zh-CN" altLang="zh-CN" dirty="0">
                <a:latin typeface="Arial" panose="020B0604020202020204" pitchFamily="34" charset="0"/>
              </a:rPr>
              <a:t>取值有如下</a:t>
            </a:r>
            <a:r>
              <a:rPr lang="en-US" altLang="zh-CN" dirty="0">
                <a:latin typeface="Arial" panose="020B0604020202020204" pitchFamily="34" charset="0"/>
              </a:rPr>
              <a:t>2</a:t>
            </a:r>
            <a:r>
              <a:rPr lang="zh-CN" altLang="zh-CN" dirty="0">
                <a:latin typeface="Arial" panose="020B0604020202020204" pitchFamily="34" charset="0"/>
              </a:rPr>
              <a:t>个。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47215" y="2853690"/>
            <a:ext cx="1008253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DEFINER</a:t>
            </a:r>
            <a:r>
              <a:rPr lang="zh-CN" altLang="zh-CN" dirty="0">
                <a:latin typeface="Arial" panose="020B0604020202020204" pitchFamily="34" charset="0"/>
              </a:rPr>
              <a:t>：默认</a:t>
            </a:r>
            <a:r>
              <a:rPr lang="zh-CN" altLang="en-US" dirty="0">
                <a:latin typeface="Arial" panose="020B0604020202020204" pitchFamily="34" charset="0"/>
              </a:rPr>
              <a:t>，</a:t>
            </a:r>
            <a:r>
              <a:rPr lang="zh-CN" altLang="zh-CN" dirty="0">
                <a:latin typeface="Arial" panose="020B0604020202020204" pitchFamily="34" charset="0"/>
              </a:rPr>
              <a:t>由定义者指定的用户的权限来执行。</a:t>
            </a:r>
            <a:endParaRPr lang="zh-CN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INVOKER</a:t>
            </a:r>
            <a:r>
              <a:rPr lang="zh-CN" altLang="zh-CN" dirty="0">
                <a:latin typeface="Arial" panose="020B0604020202020204" pitchFamily="34" charset="0"/>
              </a:rPr>
              <a:t>：由调用视图的用户的权限来执行。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28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charRg st="28" end="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创建视图的语法格式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70635" y="1413510"/>
            <a:ext cx="349059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视图创建的语法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格式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3557" name="矩形 2"/>
          <p:cNvSpPr>
            <a:spLocks noChangeArrowheads="1"/>
          </p:cNvSpPr>
          <p:nvPr/>
        </p:nvSpPr>
        <p:spPr bwMode="auto">
          <a:xfrm>
            <a:off x="1702753" y="2277745"/>
            <a:ext cx="7431088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view_name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：表示要创建的视图名称。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column_list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：可选，用于指定视图中的各个列的名称。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（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默认与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SELECT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语句查询的列相同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）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AS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：表示视图要执行的操作。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select_statement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：一个完整的查询语句，表示从某些表或视图中查出某些满足条件的记录，将这些记录导入视图中。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7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charRg st="22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57">
                                            <p:txEl>
                                              <p:charRg st="22" end="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charRg st="53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557">
                                            <p:txEl>
                                              <p:charRg st="53" end="7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charRg st="76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557">
                                            <p:txEl>
                                              <p:charRg st="76" end="9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charRg st="91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557">
                                            <p:txEl>
                                              <p:charRg st="91" end="1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创建视图的语法格式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70635" y="1413510"/>
            <a:ext cx="349059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视图创建的语法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格式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4581" name="矩形 2"/>
          <p:cNvSpPr/>
          <p:nvPr/>
        </p:nvSpPr>
        <p:spPr>
          <a:xfrm>
            <a:off x="1054735" y="2023110"/>
            <a:ext cx="9253855" cy="119824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WITH CHECK OPTION</a:t>
            </a:r>
            <a:r>
              <a:rPr lang="zh-CN" altLang="zh-CN" dirty="0">
                <a:latin typeface="Arial" panose="020B0604020202020204" pitchFamily="34" charset="0"/>
              </a:rPr>
              <a:t>：可选，用于视图数据操作时的检查条件。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若省略此子句，则不进行检查。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4582" name="矩形 3"/>
          <p:cNvSpPr>
            <a:spLocks noChangeArrowheads="1"/>
          </p:cNvSpPr>
          <p:nvPr/>
        </p:nvSpPr>
        <p:spPr bwMode="auto">
          <a:xfrm>
            <a:off x="1373505" y="3578860"/>
            <a:ext cx="10175875" cy="173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CASCADED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：默认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操作数据时要满足所有相关视图和表定义的条件。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例如，当在一个视图的基础上创建另一个视图时，进行级联检查。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LOCAL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：操作数据时满足该视图本身定义的条件即可。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97305" y="3158490"/>
            <a:ext cx="2916555" cy="4787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取值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：</a:t>
            </a:r>
            <a:endParaRPr lang="zh-CN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582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charRg st="35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582">
                                            <p:txEl>
                                              <p:charRg st="35" end="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charRg st="70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4582">
                                            <p:txEl>
                                              <p:charRg st="70" end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  <p:bldP spid="24582" grpId="0" build="p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创建视图的语法格式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70635" y="1413510"/>
            <a:ext cx="349059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视图创建的语法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格式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5606" name="矩形 4"/>
          <p:cNvSpPr/>
          <p:nvPr/>
        </p:nvSpPr>
        <p:spPr>
          <a:xfrm>
            <a:off x="2063115" y="2133600"/>
            <a:ext cx="741172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dirty="0">
                <a:latin typeface="Arial" panose="020B0604020202020204" pitchFamily="34" charset="0"/>
              </a:rPr>
              <a:t>在默认情况下，新创建的视图保存在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当前选择的数据库</a:t>
            </a:r>
            <a:r>
              <a:rPr lang="zh-CN" altLang="zh-CN" dirty="0">
                <a:latin typeface="Arial" panose="020B0604020202020204" pitchFamily="34" charset="0"/>
              </a:rPr>
              <a:t>中。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dirty="0">
                <a:latin typeface="Arial" panose="020B0604020202020204" pitchFamily="34" charset="0"/>
              </a:rPr>
              <a:t>若要明确指定在某个数据库中创建视图，在创建时应将名称指定为“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数据库名</a:t>
            </a:r>
            <a:r>
              <a:rPr lang="en-US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.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视图名</a:t>
            </a:r>
            <a:r>
              <a:rPr lang="zh-CN" altLang="zh-CN" dirty="0">
                <a:latin typeface="Arial" panose="020B0604020202020204" pitchFamily="34" charset="0"/>
              </a:rPr>
              <a:t>”。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6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charRg st="28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606">
                                            <p:txEl>
                                              <p:charRg st="28" end="6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15308" y="572758"/>
            <a:ext cx="4775842" cy="662532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学习目标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Target</a:t>
            </a:r>
            <a:endParaRPr lang="en-GB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1559206" y="2421794"/>
            <a:ext cx="8568690" cy="688340"/>
            <a:chOff x="978872" y="1800500"/>
            <a:chExt cx="6427354" cy="516136"/>
          </a:xfrm>
        </p:grpSpPr>
        <p:sp>
          <p:nvSpPr>
            <p:cNvPr id="81" name="Pentagon 3"/>
            <p:cNvSpPr/>
            <p:nvPr/>
          </p:nvSpPr>
          <p:spPr bwMode="auto">
            <a:xfrm>
              <a:off x="978872" y="1800500"/>
              <a:ext cx="6427354" cy="516136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了解视图的概念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ea"/>
                </a:rPr>
                <a:t>、作用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。</a:t>
              </a:r>
              <a:endPara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2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1557948" y="3353169"/>
            <a:ext cx="8561070" cy="685800"/>
            <a:chOff x="978872" y="2570437"/>
            <a:chExt cx="5437064" cy="514350"/>
          </a:xfrm>
        </p:grpSpPr>
        <p:sp>
          <p:nvSpPr>
            <p:cNvPr id="84" name="Pentagon 5"/>
            <p:cNvSpPr/>
            <p:nvPr/>
          </p:nvSpPr>
          <p:spPr bwMode="auto">
            <a:xfrm>
              <a:off x="978872" y="2570437"/>
              <a:ext cx="5437064" cy="51435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掌握视图的创建、查看、修改和删除操作。</a:t>
              </a:r>
              <a:endPara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5" name="MH_Others_1"/>
            <p:cNvSpPr/>
            <p:nvPr/>
          </p:nvSpPr>
          <p:spPr bwMode="auto">
            <a:xfrm>
              <a:off x="985222" y="2570437"/>
              <a:ext cx="82550" cy="514350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557948" y="4282004"/>
            <a:ext cx="8561070" cy="685801"/>
            <a:chOff x="978872" y="2570437"/>
            <a:chExt cx="5437064" cy="514351"/>
          </a:xfrm>
        </p:grpSpPr>
        <p:sp>
          <p:nvSpPr>
            <p:cNvPr id="10" name="Pentagon 5"/>
            <p:cNvSpPr/>
            <p:nvPr/>
          </p:nvSpPr>
          <p:spPr bwMode="auto">
            <a:xfrm>
              <a:off x="978872" y="2570438"/>
              <a:ext cx="5437064" cy="51435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能够对视图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进行数据操作。</a:t>
              </a:r>
              <a:endPara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1" name="MH_Others_1"/>
            <p:cNvSpPr/>
            <p:nvPr/>
          </p:nvSpPr>
          <p:spPr bwMode="auto">
            <a:xfrm>
              <a:off x="985222" y="2570437"/>
              <a:ext cx="82550" cy="514350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创建视图的语法格式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70635" y="1413510"/>
            <a:ext cx="349059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视图创建的语法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格式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7654" name="矩形 4"/>
          <p:cNvSpPr/>
          <p:nvPr/>
        </p:nvSpPr>
        <p:spPr>
          <a:xfrm>
            <a:off x="1774825" y="2277745"/>
            <a:ext cx="808990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dirty="0">
                <a:latin typeface="Arial" panose="020B0604020202020204" pitchFamily="34" charset="0"/>
              </a:rPr>
              <a:t>在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SHOW TABLES</a:t>
            </a:r>
            <a:r>
              <a:rPr lang="zh-CN" altLang="zh-CN" dirty="0">
                <a:latin typeface="Arial" panose="020B0604020202020204" pitchFamily="34" charset="0"/>
              </a:rPr>
              <a:t>的查询结果中会包含已经创建的视图。</a:t>
            </a:r>
            <a:endParaRPr lang="zh-CN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dirty="0">
                <a:latin typeface="Arial" panose="020B0604020202020204" pitchFamily="34" charset="0"/>
              </a:rPr>
              <a:t>视图创建后，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MySQL</a:t>
            </a:r>
            <a:r>
              <a:rPr lang="zh-CN" altLang="zh-CN" dirty="0">
                <a:latin typeface="Arial" panose="020B0604020202020204" pitchFamily="34" charset="0"/>
              </a:rPr>
              <a:t>就会在数据库目录中创建一个“视图名</a:t>
            </a:r>
            <a:r>
              <a:rPr lang="en-US" altLang="zh-CN" dirty="0">
                <a:latin typeface="Arial" panose="020B0604020202020204" pitchFamily="34" charset="0"/>
              </a:rPr>
              <a:t>.frm</a:t>
            </a:r>
            <a:r>
              <a:rPr lang="zh-CN" altLang="zh-CN" dirty="0">
                <a:latin typeface="Arial" panose="020B0604020202020204" pitchFamily="34" charset="0"/>
              </a:rPr>
              <a:t>”文件。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4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charRg st="31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54">
                                            <p:txEl>
                                              <p:charRg st="31" end="6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020" y="3014345"/>
            <a:ext cx="4359275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视图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管理</a:t>
            </a:r>
            <a:endParaRPr lang="zh-CN" altLang="en-US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6870" y="2809240"/>
            <a:ext cx="1734820" cy="110680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创建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视图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70635" y="1413510"/>
            <a:ext cx="349059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在多表上创建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视图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47122" y="1989772"/>
            <a:ext cx="5080000" cy="4276725"/>
          </a:xfrm>
          <a:prstGeom prst="rect">
            <a:avLst/>
          </a:prstGeom>
        </p:spPr>
        <p:txBody>
          <a:bodyPr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#①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创建视图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CREATE VIEW cs_kc2 AS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-&gt; SELECT xs.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姓名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, kc.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课程名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, xs_kc.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成绩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-&gt; FROM xs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-&gt; JOIN xs_kc ON xs.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= xs_kc.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-&gt; JOIN kc ON xs_kc.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课程号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= kc.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课程号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Query OK, 0 rows affected (0.01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#②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查看视图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SELECT * FROM cs_kc LIMIT 3;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+--------+-----------+--------+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课程号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成绩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+--------+-----------+--------+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081201 | 101       |     80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081202 | 101       |     65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081203 | 101       |     87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+--------+-----------+--------+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3 rows in set (0.00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创建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视图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70635" y="1413510"/>
            <a:ext cx="349059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自定义列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名称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47122" y="1989772"/>
            <a:ext cx="5080000" cy="3291840"/>
          </a:xfrm>
          <a:prstGeom prst="rect">
            <a:avLst/>
          </a:prstGeom>
        </p:spPr>
        <p:txBody>
          <a:bodyPr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</a:t>
            </a:r>
            <a:r>
              <a:rPr lang="en-US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创建视图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CREATE VIEW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学生课程成绩视图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 AS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    -&gt; SELECT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    -&gt;     xs.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姓名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 AS '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学生姓名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',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    -&gt;     kc.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课程名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 AS '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课程名称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',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    -&gt;     xs_kc.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成绩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 AS '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分数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'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    -&gt; FROM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    -&gt;     xs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    -&gt; JOIN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    -&gt;     xs_kc ON xs.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 = xs_kc.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    -&gt; JOIN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    -&gt;     kc ON xs_kc.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课程号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 = kc.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课程号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Query OK, 0 rows affected (0.00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创建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视图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70635" y="1413510"/>
            <a:ext cx="349059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自定义列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名称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94915" y="2349500"/>
            <a:ext cx="6915150" cy="329184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#②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查看视图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SELECT * FROM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学生课程成绩视图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where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分数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&gt;= 90;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+--------------+-----------------------+--------+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学生姓名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课程名称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     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分数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+--------------+-----------------------+--------+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韦严平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计算机基础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     |     90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张蔚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计算机基础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     |     95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张蔚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程序设计与语言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 |     90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赵琳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计算机基础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     |     91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马琳琳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计算机基础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     |     91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罗林琳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计算机基础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     |     90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+--------------+-----------------------+--------+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6 rows in set (0.00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21" name="矩形 2"/>
          <p:cNvSpPr/>
          <p:nvPr/>
        </p:nvSpPr>
        <p:spPr>
          <a:xfrm>
            <a:off x="825500" y="2374900"/>
            <a:ext cx="9082405" cy="218694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dirty="0">
                <a:latin typeface="Arial" panose="020B0604020202020204" pitchFamily="34" charset="0"/>
              </a:rPr>
              <a:t>在创建视图时，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自定义列名称</a:t>
            </a:r>
            <a:r>
              <a:rPr lang="zh-CN" altLang="zh-CN" dirty="0">
                <a:latin typeface="Arial" panose="020B0604020202020204" pitchFamily="34" charset="0"/>
              </a:rPr>
              <a:t>的顺序与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AS</a:t>
            </a:r>
            <a:r>
              <a:rPr lang="zh-CN" altLang="zh-CN" dirty="0">
                <a:latin typeface="Arial" panose="020B0604020202020204" pitchFamily="34" charset="0"/>
              </a:rPr>
              <a:t>后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SELECT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字段列表</a:t>
            </a:r>
            <a:r>
              <a:rPr lang="zh-CN" altLang="zh-CN" dirty="0">
                <a:latin typeface="Arial" panose="020B0604020202020204" pitchFamily="34" charset="0"/>
              </a:rPr>
              <a:t>的顺序一致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自定义列名称</a:t>
            </a:r>
            <a:r>
              <a:rPr lang="zh-CN" altLang="zh-CN" dirty="0">
                <a:latin typeface="Arial" panose="020B0604020202020204" pitchFamily="34" charset="0"/>
              </a:rPr>
              <a:t>的数量必须与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SELECT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字段列表</a:t>
            </a:r>
            <a:r>
              <a:rPr lang="zh-CN" altLang="zh-CN" dirty="0">
                <a:latin typeface="Arial" panose="020B0604020202020204" pitchFamily="34" charset="0"/>
              </a:rPr>
              <a:t>的数量一致。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创建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视图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charRg st="0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21">
                                            <p:txEl>
                                              <p:charRg st="0" end="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charRg st="38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821">
                                            <p:txEl>
                                              <p:charRg st="38" end="6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1270635" y="1413510"/>
            <a:ext cx="349059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视图安全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控制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创建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视图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99105" y="2277745"/>
            <a:ext cx="6517005" cy="3705860"/>
          </a:xfrm>
          <a:prstGeom prst="rect">
            <a:avLst/>
          </a:prstGeom>
        </p:spPr>
        <p:txBody>
          <a:bodyPr>
            <a:no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#①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创建测试用户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xscj_test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CREATE USER xscj_test;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Query OK, 0 rows affected (0.00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#②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创建第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个视图，权限控制使用默认值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CREATE VIEW cs_kc_t1 AS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-&gt; SELECT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,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姓名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FROM xs LIMIT 1;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Query OK, 0 rows affected (0.01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#③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创建第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个视图，设置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DEFINER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为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xscj_test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用户 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CREATE DEFINER= 'xscj_test' VIEW cs_kc_t2 AS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-&gt; SELECT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,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姓名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FROM xs LIMIT 1;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Query OK, 0 rows affected (0.01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1270635" y="1413510"/>
            <a:ext cx="349059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视图安全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控制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创建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视图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47215" y="2781935"/>
            <a:ext cx="7398385" cy="279971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#④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创建第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个视图，设置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SQL SECURITY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为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INVOKER 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CREATE SQL SECURITY INVOKER VIEW cs_kc_t3 AS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-&gt; SELECT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,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姓名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FROM xs LIMIT 1;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Query OK, 0 rows affected (0.01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#⑤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为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xscj_test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用户赋予前面创建的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个视图的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SELECT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权限 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GRANT SELECT ON cs_kc_t1 TO 'xscj_test';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Query OK, 0 rows affected (0.01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GRANT SELECT ON cs_kc_t2 TO 'xscj_test';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Query OK, 0 rows affected (0.01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GRANT SELECT ON cs_kc_t3 TO 'xscj_test';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Query OK, 0 rows affected (0.01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创建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视图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矩形 3"/>
          <p:cNvSpPr/>
          <p:nvPr/>
        </p:nvSpPr>
        <p:spPr>
          <a:xfrm>
            <a:off x="1017905" y="2316480"/>
            <a:ext cx="8115935" cy="72263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r>
              <a:rPr lang="zh-CN" altLang="en-US" dirty="0">
                <a:latin typeface="Arial" panose="020B0604020202020204" pitchFamily="34" charset="0"/>
              </a:rPr>
              <a:t>打开一个新的命令行窗口测试。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2551430" y="2981325"/>
            <a:ext cx="4230370" cy="105537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078480" y="3216275"/>
            <a:ext cx="4832985" cy="72644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r>
              <a:rPr lang="en-US" altLang="zh-CN" dirty="0">
                <a:latin typeface="Arial" panose="020B0604020202020204" pitchFamily="34" charset="0"/>
              </a:rPr>
              <a:t>mysql -ushop_test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bldLvl="0" animBg="1"/>
      <p:bldP spid="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创建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视图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40510" y="977265"/>
            <a:ext cx="9272270" cy="5373370"/>
          </a:xfrm>
          <a:prstGeom prst="rect">
            <a:avLst/>
          </a:prstGeom>
        </p:spPr>
        <p:txBody>
          <a:bodyPr wrap="square">
            <a:no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mysql&gt;USE xscj;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Database changed.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#①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第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个视图的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DEFINER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为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root,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该用户有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xs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表的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SELECT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权限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SELECT * FROM cs_kc_t1;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姓名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081101 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王林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1 row in set (0.00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#②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第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个视图的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DEFINER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为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xscj_test,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该用户没有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xs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表的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SELECT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权限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SELECT * FROM cs_kc_t2;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ERROR 1356 (HY000): View 'xscj.cs_kc_t2' references invalid table(s) or column(s) or function(s) or definer/invoker of view lack rights to use them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#③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第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个视图的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SQL SECURITY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为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INVOKER,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会判断当前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xscj_test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有无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xs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表的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SELECT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权限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SELECT * FROM cs_kc_t3;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ERROR 1356 (HY000): View 'xscj.cs_kc_t3' references invalid table(s) or column(s) or function(s) or definer/invoker of view lack rights to use them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671292" y="572758"/>
            <a:ext cx="3911746" cy="662532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章节概述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Summary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35"/>
          <p:cNvSpPr txBox="1">
            <a:spLocks noChangeArrowheads="1"/>
          </p:cNvSpPr>
          <p:nvPr/>
        </p:nvSpPr>
        <p:spPr bwMode="auto">
          <a:xfrm>
            <a:off x="911225" y="2681605"/>
            <a:ext cx="9943465" cy="309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 anchor="t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457200"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前面章节的学习中，操作的数据表都是一些真实存在的表，其实，数据库还有一种虚拟表，它的结构和真实表一样，都是二维表，但是不存放数据，数据从真实表中获取，这种表被称为视图。本章将针对数据库中视图的基本操作进行详细讲解</a:t>
            </a:r>
            <a:r>
              <a:rPr 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9" name="矩形 2"/>
          <p:cNvSpPr/>
          <p:nvPr/>
        </p:nvSpPr>
        <p:spPr>
          <a:xfrm>
            <a:off x="1003300" y="2170430"/>
            <a:ext cx="1026668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从测试结果可以看出，只有</a:t>
            </a:r>
            <a:r>
              <a:rPr lang="en-US" altLang="zh-CN" dirty="0">
                <a:latin typeface="Arial" panose="020B0604020202020204" pitchFamily="34" charset="0"/>
              </a:rPr>
              <a:t>cs_kc_t1</a:t>
            </a:r>
            <a:r>
              <a:rPr lang="zh-CN" altLang="en-US" dirty="0">
                <a:latin typeface="Arial" panose="020B0604020202020204" pitchFamily="34" charset="0"/>
              </a:rPr>
              <a:t>查询成功，这是因为该视图使用的</a:t>
            </a:r>
            <a:r>
              <a:rPr lang="en-US" altLang="zh-CN" dirty="0">
                <a:latin typeface="Arial" panose="020B0604020202020204" pitchFamily="34" charset="0"/>
              </a:rPr>
              <a:t>root</a:t>
            </a:r>
            <a:r>
              <a:rPr lang="zh-CN" altLang="en-US" dirty="0">
                <a:latin typeface="Arial" panose="020B0604020202020204" pitchFamily="34" charset="0"/>
              </a:rPr>
              <a:t>用户有权限查询基本表</a:t>
            </a:r>
            <a:r>
              <a:rPr lang="en-US" altLang="zh-CN" dirty="0">
                <a:latin typeface="Arial" panose="020B0604020202020204" pitchFamily="34" charset="0"/>
              </a:rPr>
              <a:t>xs,</a:t>
            </a:r>
            <a:r>
              <a:rPr lang="zh-CN" altLang="en-US" dirty="0">
                <a:latin typeface="Arial" panose="020B0604020202020204" pitchFamily="34" charset="0"/>
              </a:rPr>
              <a:t>而</a:t>
            </a:r>
            <a:r>
              <a:rPr lang="en-US" altLang="zh-CN" dirty="0">
                <a:latin typeface="Arial" panose="020B0604020202020204" pitchFamily="34" charset="0"/>
              </a:rPr>
              <a:t>cs_kc_t2</a:t>
            </a:r>
            <a:r>
              <a:rPr lang="zh-CN" altLang="en-US" dirty="0">
                <a:latin typeface="Arial" panose="020B0604020202020204" pitchFamily="34" charset="0"/>
              </a:rPr>
              <a:t>和</a:t>
            </a:r>
            <a:r>
              <a:rPr lang="en-US" altLang="zh-CN" dirty="0">
                <a:latin typeface="Arial" panose="020B0604020202020204" pitchFamily="34" charset="0"/>
              </a:rPr>
              <a:t>cs_kc_t3</a:t>
            </a:r>
            <a:r>
              <a:rPr lang="zh-CN" altLang="en-US" dirty="0">
                <a:latin typeface="Arial" panose="020B0604020202020204" pitchFamily="34" charset="0"/>
              </a:rPr>
              <a:t>使用的</a:t>
            </a:r>
            <a:r>
              <a:rPr lang="en-US" altLang="zh-CN" dirty="0">
                <a:latin typeface="Arial" panose="020B0604020202020204" pitchFamily="34" charset="0"/>
              </a:rPr>
              <a:t>xscj_test</a:t>
            </a:r>
            <a:r>
              <a:rPr lang="zh-CN" altLang="en-US" dirty="0">
                <a:latin typeface="Arial" panose="020B0604020202020204" pitchFamily="34" charset="0"/>
              </a:rPr>
              <a:t>用户没有对基本表</a:t>
            </a:r>
            <a:r>
              <a:rPr lang="en-US" altLang="zh-CN" dirty="0">
                <a:latin typeface="Arial" panose="020B0604020202020204" pitchFamily="34" charset="0"/>
              </a:rPr>
              <a:t>xs</a:t>
            </a:r>
            <a:r>
              <a:rPr lang="zh-CN" altLang="en-US" dirty="0">
                <a:latin typeface="Arial" panose="020B0604020202020204" pitchFamily="34" charset="0"/>
              </a:rPr>
              <a:t>的查询权限，因此查询失败。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创建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视图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charRg st="0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989">
                                            <p:txEl>
                                              <p:charRg st="0" end="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查看视图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898" name="矩形 3"/>
          <p:cNvSpPr/>
          <p:nvPr/>
        </p:nvSpPr>
        <p:spPr>
          <a:xfrm>
            <a:off x="1774708" y="1413510"/>
            <a:ext cx="2276586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查看视图的字段信息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83205" y="2493645"/>
            <a:ext cx="7277100" cy="230695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DESC cs_kc;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+-----------+------------+------+-----+---------+-------+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Field     | Type       | Null | Key | Default | Extra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+-----------+------------+------+-----+---------+-------+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| char(6)    | NO   |     | NULL    |       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课程号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| char(3)    | NO   |     | NULL    |       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成绩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| tinyint(1) | YES  |     | NULL    |       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+-----------+------------+------+-----+---------+-------+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3 rows in set (0.01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查看视图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898" name="矩形 3"/>
          <p:cNvSpPr/>
          <p:nvPr/>
        </p:nvSpPr>
        <p:spPr>
          <a:xfrm>
            <a:off x="1774708" y="1413510"/>
            <a:ext cx="293751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查看视图的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状态信息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71177" y="2133600"/>
            <a:ext cx="5080000" cy="3538220"/>
          </a:xfrm>
          <a:prstGeom prst="rect">
            <a:avLst/>
          </a:prstGeom>
        </p:spPr>
        <p:txBody>
          <a:bodyPr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SHOW TABLE STATUS LIKE 'cs_kc'\G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*************************** 1. row ***************************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      Name: cs_kc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    Engine: NULL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   Version: NULL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Row_format: NULL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      Rows: NULL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Avg_row_length: NULL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latin typeface="Courier New" panose="02070309020205020404" pitchFamily="49" charset="0"/>
                <a:sym typeface="+mn-ea"/>
              </a:rPr>
              <a:t> ︙</a:t>
            </a:r>
            <a:r>
              <a:rPr lang="zh-CN" altLang="en-US" sz="1600" dirty="0">
                <a:latin typeface="Courier New" panose="02070309020205020404" pitchFamily="49" charset="0"/>
                <a:sym typeface="+mn-ea"/>
              </a:rPr>
              <a:t>（此处省略一些显示结果）</a:t>
            </a:r>
            <a:endParaRPr lang="zh-CN" altLang="en-US" sz="1600" dirty="0">
              <a:latin typeface="Courier New" panose="02070309020205020404" pitchFamily="49" charset="0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   Comment: VIEW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Max_index_length: NULL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 Temporary: NULL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1 row in set (0.01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查看视图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898" name="矩形 3"/>
          <p:cNvSpPr/>
          <p:nvPr/>
        </p:nvSpPr>
        <p:spPr>
          <a:xfrm>
            <a:off x="1774708" y="1413510"/>
            <a:ext cx="293751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查看视图的创建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语句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18970" y="2421890"/>
            <a:ext cx="8747125" cy="255333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SHOW CREATE VIEW cs_kc\G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*************************** 1. row ***************************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          View: cs_kc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     Create View: CREATE ALGORITHM=UNDEFINED DEFINER=`root`@`localhost` SQL SECURITY DEFINER VIEW `cs_kc` AS select `xs`.`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` AS `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`,`xs_kc`.`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课程号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` AS `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课程号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`,`xs_kc`.`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成绩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` AS `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成绩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` from (`xs` join `xs_kc`) where `xs`.`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` = `xs_kc`.`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` and `xs`.`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专业名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` = '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通信工程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' WITH CASCADED CHECK OPTION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character_set_client: utf8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collation_connection: utf8_general_ci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1 row in set (0.00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7" name="矩形 2"/>
          <p:cNvSpPr/>
          <p:nvPr/>
        </p:nvSpPr>
        <p:spPr>
          <a:xfrm>
            <a:off x="749300" y="2332355"/>
            <a:ext cx="1041336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修改视图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修改数据库中存在的视图的定义。</a:t>
            </a:r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r>
              <a:rPr lang="zh-CN" altLang="zh-CN" dirty="0">
                <a:latin typeface="Arial" panose="020B0604020202020204" pitchFamily="34" charset="0"/>
              </a:rPr>
              <a:t>例如，当基本表中的某些字段发生变化时，视图必须修改才能正常使用。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修改视图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157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charRg st="22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157">
                                            <p:txEl>
                                              <p:charRg st="22" end="5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修改视图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898" name="矩形 3"/>
          <p:cNvSpPr/>
          <p:nvPr/>
        </p:nvSpPr>
        <p:spPr>
          <a:xfrm>
            <a:off x="1774708" y="1413510"/>
            <a:ext cx="232537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替换已有的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视图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25395" y="2277745"/>
            <a:ext cx="7139305" cy="304609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#①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创建视图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CREATE VIEW xscj.cs_kc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-&gt; AS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-&gt; SELECT xs.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课程号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成绩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-&gt; FROM xscj.xs,xscj.xs_kc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-&gt; WHERE xs.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=xs_kc.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AND xs.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专业名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='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通信工程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'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-&gt; WITH CHECK OPTION;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Query OK, 0 rows affected (0.11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#②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修改已有视图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CREATE OR REPLACE VIEW cs_kc AS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-&gt; SELECT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,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姓名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FROM xs;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Query OK, 0 rows affected (0.01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修改视图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898" name="矩形 3"/>
          <p:cNvSpPr/>
          <p:nvPr/>
        </p:nvSpPr>
        <p:spPr>
          <a:xfrm>
            <a:off x="1774708" y="1413510"/>
            <a:ext cx="232537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替换已有的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视图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39060" y="2709545"/>
            <a:ext cx="6928485" cy="230695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#③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查看修改结果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DESC cs_kc;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+--------+---------+------+-----+---------+-------+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Field  | Type    | Null | Key | Default | Extra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+--------+---------+------+-----+---------+-------+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| char(6) | NO   |     | NULL    |       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姓名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| char(8) | NO   |     | NULL    |       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+--------+---------+------+-----+---------+-------+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2 rows in set (0.01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修改视图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898" name="矩形 3"/>
          <p:cNvSpPr/>
          <p:nvPr/>
        </p:nvSpPr>
        <p:spPr>
          <a:xfrm>
            <a:off x="1774708" y="1413510"/>
            <a:ext cx="448754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使用</a:t>
            </a:r>
            <a:r>
              <a:rPr lang="en-US" altLang="zh-CN" b="1" u="sng" dirty="0">
                <a:solidFill>
                  <a:srgbClr val="0070C0"/>
                </a:solidFill>
                <a:latin typeface="Arial" panose="020B0604020202020204" pitchFamily="34" charset="0"/>
              </a:rPr>
              <a:t>ALTER VIEW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语句修改视图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58925" y="2781935"/>
            <a:ext cx="10038080" cy="132207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ALTER [ALGORITHM = {UNDEFINED | MERGE | TEMPTABLE}] [DEFINER = ( user | CURRENT_USER )]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[SQL SECURITY { DEFINER | INVOKER }]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VIEW view_name [(column_list)]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AS SELECT_statement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[WITH [CASCADED | LOCAL] CHECK OPTION]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206625" y="2566035"/>
            <a:ext cx="7332980" cy="279971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#①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修改视图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ALTER VIEW cs_kc AS SELECT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FROM xs;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Query OK, 0 rows affected (0.01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#②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査看修改结果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DESC cs_kc;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+--------+---------+------+-----+---------+-------+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Field  | Type    | Null | Key | Default | Extra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+--------+---------+------+-----+---------+-------+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| char(6) | NO   |     | NULL    |       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+--------+---------+------+-----+---------+-------+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1 row in set (0.01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7898" name="矩形 3"/>
          <p:cNvSpPr/>
          <p:nvPr/>
        </p:nvSpPr>
        <p:spPr>
          <a:xfrm>
            <a:off x="1774708" y="1413510"/>
            <a:ext cx="448754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使用</a:t>
            </a:r>
            <a:r>
              <a:rPr lang="en-US" altLang="zh-CN" b="1" u="sng" dirty="0">
                <a:solidFill>
                  <a:srgbClr val="0070C0"/>
                </a:solidFill>
                <a:latin typeface="Arial" panose="020B0604020202020204" pitchFamily="34" charset="0"/>
              </a:rPr>
              <a:t>ALTER VIEW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语句修改视图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3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修改视图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7.2.4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删除视图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208405" y="2478405"/>
            <a:ext cx="8981440" cy="91249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443355" y="2726055"/>
            <a:ext cx="8451850" cy="3911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DROP VIEW </a:t>
            </a:r>
            <a:r>
              <a:rPr lang="en-US" altLang="zh-CN" dirty="0">
                <a:latin typeface="Arial" panose="020B0604020202020204" pitchFamily="34" charset="0"/>
              </a:rPr>
              <a:t>[IF EXISTS] view_name [, view_name1] …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37863" y="572758"/>
            <a:ext cx="3007988" cy="662532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>
            <p:custDataLst>
              <p:tags r:id="rId1"/>
            </p:custDataLst>
          </p:nvPr>
        </p:nvGrpSpPr>
        <p:grpSpPr>
          <a:xfrm>
            <a:off x="2999206" y="2514495"/>
            <a:ext cx="1192190" cy="613062"/>
            <a:chOff x="2215144" y="982844"/>
            <a:chExt cx="1244730" cy="842780"/>
          </a:xfrm>
        </p:grpSpPr>
        <p:sp>
          <p:nvSpPr>
            <p:cNvPr id="46" name="平行四边形 45"/>
            <p:cNvSpPr/>
            <p:nvPr>
              <p:custDataLst>
                <p:tags r:id="rId2"/>
              </p:custDataLst>
            </p:nvPr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文本框 9"/>
            <p:cNvSpPr txBox="1"/>
            <p:nvPr>
              <p:custDataLst>
                <p:tags r:id="rId3"/>
              </p:custDataLst>
            </p:nvPr>
          </p:nvSpPr>
          <p:spPr>
            <a:xfrm>
              <a:off x="2393075" y="1005670"/>
              <a:ext cx="1066799" cy="803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>
            <p:custDataLst>
              <p:tags r:id="rId4"/>
            </p:custDataLst>
          </p:nvPr>
        </p:nvGrpSpPr>
        <p:grpSpPr>
          <a:xfrm>
            <a:off x="2999206" y="3496564"/>
            <a:ext cx="1192190" cy="618406"/>
            <a:chOff x="2215144" y="2026500"/>
            <a:chExt cx="1244730" cy="850129"/>
          </a:xfrm>
        </p:grpSpPr>
        <p:sp>
          <p:nvSpPr>
            <p:cNvPr id="49" name="平行四边形 48"/>
            <p:cNvSpPr/>
            <p:nvPr>
              <p:custDataLst>
                <p:tags r:id="rId5"/>
              </p:custDataLst>
            </p:nvPr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0" name="文本框 10"/>
            <p:cNvSpPr txBox="1"/>
            <p:nvPr>
              <p:custDataLst>
                <p:tags r:id="rId6"/>
              </p:custDataLst>
            </p:nvPr>
          </p:nvSpPr>
          <p:spPr>
            <a:xfrm>
              <a:off x="2393075" y="2026500"/>
              <a:ext cx="1066799" cy="803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>
            <p:custDataLst>
              <p:tags r:id="rId7"/>
            </p:custDataLst>
          </p:nvPr>
        </p:nvGrpSpPr>
        <p:grpSpPr>
          <a:xfrm>
            <a:off x="2999206" y="4471269"/>
            <a:ext cx="1192190" cy="614525"/>
            <a:chOff x="2215144" y="3084852"/>
            <a:chExt cx="1244730" cy="844793"/>
          </a:xfrm>
        </p:grpSpPr>
        <p:sp>
          <p:nvSpPr>
            <p:cNvPr id="52" name="平行四边形 51"/>
            <p:cNvSpPr/>
            <p:nvPr>
              <p:custDataLst>
                <p:tags r:id="rId8"/>
              </p:custDataLst>
            </p:nvPr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3" name="文本框 11"/>
            <p:cNvSpPr txBox="1"/>
            <p:nvPr>
              <p:custDataLst>
                <p:tags r:id="rId9"/>
              </p:custDataLst>
            </p:nvPr>
          </p:nvSpPr>
          <p:spPr>
            <a:xfrm>
              <a:off x="2393075" y="3125750"/>
              <a:ext cx="1066799" cy="803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>
            <p:custDataLst>
              <p:tags r:id="rId10"/>
            </p:custDataLst>
          </p:nvPr>
        </p:nvGrpSpPr>
        <p:grpSpPr>
          <a:xfrm>
            <a:off x="3904758" y="2505616"/>
            <a:ext cx="5496560" cy="777734"/>
            <a:chOff x="4315150" y="953426"/>
            <a:chExt cx="4122956" cy="685119"/>
          </a:xfrm>
        </p:grpSpPr>
        <p:sp>
          <p:nvSpPr>
            <p:cNvPr id="61" name="矩形 60"/>
            <p:cNvSpPr/>
            <p:nvPr>
              <p:custDataLst>
                <p:tags r:id="rId11"/>
              </p:custDataLst>
            </p:nvPr>
          </p:nvSpPr>
          <p:spPr>
            <a:xfrm>
              <a:off x="4841196" y="1036090"/>
              <a:ext cx="2827147" cy="602455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sz="20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初识视图</a:t>
              </a:r>
              <a:endPara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endPara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2" name="平行四边形 61"/>
            <p:cNvSpPr/>
            <p:nvPr>
              <p:custDataLst>
                <p:tags r:id="rId12"/>
              </p:custDataLst>
            </p:nvPr>
          </p:nvSpPr>
          <p:spPr>
            <a:xfrm>
              <a:off x="4315150" y="953426"/>
              <a:ext cx="4122956" cy="539804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>
            <p:custDataLst>
              <p:tags r:id="rId13"/>
            </p:custDataLst>
          </p:nvPr>
        </p:nvGrpSpPr>
        <p:grpSpPr>
          <a:xfrm>
            <a:off x="3904758" y="3479738"/>
            <a:ext cx="5496560" cy="777876"/>
            <a:chOff x="4315150" y="1647579"/>
            <a:chExt cx="4122956" cy="685244"/>
          </a:xfrm>
        </p:grpSpPr>
        <p:sp>
          <p:nvSpPr>
            <p:cNvPr id="64" name="矩形 63"/>
            <p:cNvSpPr/>
            <p:nvPr>
              <p:custDataLst>
                <p:tags r:id="rId14"/>
              </p:custDataLst>
            </p:nvPr>
          </p:nvSpPr>
          <p:spPr>
            <a:xfrm>
              <a:off x="4840998" y="1730368"/>
              <a:ext cx="3238445" cy="602455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sz="20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视图管理</a:t>
              </a:r>
              <a:endPara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endPara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5" name="平行四边形 64"/>
            <p:cNvSpPr/>
            <p:nvPr>
              <p:custDataLst>
                <p:tags r:id="rId15"/>
              </p:custDataLst>
            </p:nvPr>
          </p:nvSpPr>
          <p:spPr>
            <a:xfrm>
              <a:off x="4315150" y="1647579"/>
              <a:ext cx="4122956" cy="539804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>
            <p:custDataLst>
              <p:tags r:id="rId16"/>
            </p:custDataLst>
          </p:nvPr>
        </p:nvGrpSpPr>
        <p:grpSpPr>
          <a:xfrm>
            <a:off x="3904758" y="4449616"/>
            <a:ext cx="5496560" cy="777876"/>
            <a:chOff x="4315150" y="2341731"/>
            <a:chExt cx="4122956" cy="685244"/>
          </a:xfrm>
        </p:grpSpPr>
        <p:sp>
          <p:nvSpPr>
            <p:cNvPr id="67" name="矩形 66"/>
            <p:cNvSpPr/>
            <p:nvPr>
              <p:custDataLst>
                <p:tags r:id="rId17"/>
              </p:custDataLst>
            </p:nvPr>
          </p:nvSpPr>
          <p:spPr>
            <a:xfrm>
              <a:off x="4840998" y="2424520"/>
              <a:ext cx="3437543" cy="602455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Source Han Sans K Bold" panose="020B0800000000000000" pitchFamily="34" charset="-128"/>
                </a:rPr>
                <a:t>视图数据操作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Source Han Sans K Bold" panose="020B0800000000000000" pitchFamily="34" charset="-128"/>
              </a:endParaRPr>
            </a:p>
            <a:p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Source Han Sans K Bold" panose="020B0800000000000000" pitchFamily="34" charset="-128"/>
              </a:endParaRPr>
            </a:p>
          </p:txBody>
        </p:sp>
        <p:sp>
          <p:nvSpPr>
            <p:cNvPr id="68" name="平行四边形 67"/>
            <p:cNvSpPr/>
            <p:nvPr>
              <p:custDataLst>
                <p:tags r:id="rId18"/>
              </p:custDataLst>
            </p:nvPr>
          </p:nvSpPr>
          <p:spPr>
            <a:xfrm>
              <a:off x="4315150" y="2341731"/>
              <a:ext cx="4122956" cy="539804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7.2.4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删除视图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26715" y="2277745"/>
            <a:ext cx="6321425" cy="2124710"/>
          </a:xfrm>
          <a:prstGeom prst="rect">
            <a:avLst/>
          </a:prstGeom>
        </p:spPr>
        <p:txBody>
          <a:bodyPr>
            <a:no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#①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删除视图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DROP VIEW cs_kc;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Query OK, 0 rows affected (0.00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#②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检査视图是否已被删除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SELECT * FROM cs_kc;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ERROR 1146 (42S02): Table 'xscj.cs_kc' doesn't exist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020" y="3014345"/>
            <a:ext cx="4359275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视图数据</a:t>
            </a:r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操作</a:t>
            </a:r>
            <a:endParaRPr lang="zh-CN" altLang="en-US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6870" y="2809240"/>
            <a:ext cx="1734820" cy="110680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数据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898" name="矩形 3"/>
          <p:cNvSpPr/>
          <p:nvPr/>
        </p:nvSpPr>
        <p:spPr>
          <a:xfrm>
            <a:off x="1774708" y="1413510"/>
            <a:ext cx="619760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使用</a:t>
            </a:r>
            <a:r>
              <a:rPr lang="en-US" altLang="zh-CN" b="1" u="sng" dirty="0">
                <a:solidFill>
                  <a:srgbClr val="0070C0"/>
                </a:solidFill>
                <a:latin typeface="Arial" panose="020B0604020202020204" pitchFamily="34" charset="0"/>
              </a:rPr>
              <a:t>INSERT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语句通过视图向基本表添加数据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l"/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43025" y="1917700"/>
            <a:ext cx="10009505" cy="455422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#①</a:t>
            </a:r>
            <a:r>
              <a:rPr lang="zh-CN" altLang="en-US" sz="2100">
                <a:latin typeface="宋体" panose="02010600030101010101" pitchFamily="2" charset="-122"/>
                <a:ea typeface="宋体" panose="02010600030101010101" pitchFamily="2" charset="-122"/>
              </a:rPr>
              <a:t>创建视图</a:t>
            </a:r>
            <a:endParaRPr lang="zh-CN" altLang="en-US" sz="21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mysql&gt; CREATE VIEW xscj.cs_kc AS</a:t>
            </a:r>
            <a:endParaRPr lang="en-US" altLang="zh-CN" sz="21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    -&gt; SELECT </a:t>
            </a:r>
            <a:r>
              <a:rPr lang="zh-CN" altLang="en-US" sz="2100">
                <a:latin typeface="宋体" panose="02010600030101010101" pitchFamily="2" charset="-122"/>
                <a:ea typeface="宋体" panose="02010600030101010101" pitchFamily="2" charset="-122"/>
              </a:rPr>
              <a:t>学号</a:t>
            </a: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, </a:t>
            </a:r>
            <a:r>
              <a:rPr lang="zh-CN" altLang="en-US" sz="2100">
                <a:latin typeface="宋体" panose="02010600030101010101" pitchFamily="2" charset="-122"/>
                <a:ea typeface="宋体" panose="02010600030101010101" pitchFamily="2" charset="-122"/>
              </a:rPr>
              <a:t>姓名</a:t>
            </a: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100">
                <a:latin typeface="宋体" panose="02010600030101010101" pitchFamily="2" charset="-122"/>
                <a:ea typeface="宋体" panose="02010600030101010101" pitchFamily="2" charset="-122"/>
              </a:rPr>
              <a:t>性别</a:t>
            </a: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100">
                <a:latin typeface="宋体" panose="02010600030101010101" pitchFamily="2" charset="-122"/>
                <a:ea typeface="宋体" panose="02010600030101010101" pitchFamily="2" charset="-122"/>
              </a:rPr>
              <a:t>出生时间 </a:t>
            </a: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FROM xs;</a:t>
            </a:r>
            <a:endParaRPr lang="en-US" altLang="zh-CN" sz="21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Query OK, 0 rows affected (0.01 sec)</a:t>
            </a:r>
            <a:endParaRPr lang="en-US" altLang="zh-CN" sz="21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#②</a:t>
            </a:r>
            <a:r>
              <a:rPr lang="zh-CN" altLang="en-US" sz="2100">
                <a:latin typeface="宋体" panose="02010600030101010101" pitchFamily="2" charset="-122"/>
                <a:ea typeface="宋体" panose="02010600030101010101" pitchFamily="2" charset="-122"/>
              </a:rPr>
              <a:t>添加数据</a:t>
            </a:r>
            <a:endParaRPr lang="zh-CN" altLang="en-US" sz="21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mysql&gt; INSERT INTO cs_kc VALUES (231102,'</a:t>
            </a:r>
            <a:r>
              <a:rPr lang="zh-CN" altLang="en-US" sz="2100">
                <a:latin typeface="宋体" panose="02010600030101010101" pitchFamily="2" charset="-122"/>
                <a:ea typeface="宋体" panose="02010600030101010101" pitchFamily="2" charset="-122"/>
              </a:rPr>
              <a:t>张三</a:t>
            </a: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', 1, '2000-01-01');</a:t>
            </a:r>
            <a:endParaRPr lang="en-US" altLang="zh-CN" sz="21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Query OK, 1 row affected (0.01 sec)</a:t>
            </a:r>
            <a:endParaRPr lang="en-US" altLang="zh-CN" sz="21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#③</a:t>
            </a:r>
            <a:r>
              <a:rPr lang="zh-CN" altLang="en-US" sz="2100">
                <a:latin typeface="宋体" panose="02010600030101010101" pitchFamily="2" charset="-122"/>
                <a:ea typeface="宋体" panose="02010600030101010101" pitchFamily="2" charset="-122"/>
              </a:rPr>
              <a:t>査询添加后的数据</a:t>
            </a:r>
            <a:endParaRPr lang="zh-CN" altLang="en-US" sz="21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mysql&gt; SELECT * FROM xs WHERE </a:t>
            </a:r>
            <a:r>
              <a:rPr lang="zh-CN" altLang="en-US" sz="2100">
                <a:latin typeface="宋体" panose="02010600030101010101" pitchFamily="2" charset="-122"/>
                <a:ea typeface="宋体" panose="02010600030101010101" pitchFamily="2" charset="-122"/>
              </a:rPr>
              <a:t>学号</a:t>
            </a: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=231102;</a:t>
            </a:r>
            <a:endParaRPr lang="en-US" altLang="zh-CN" sz="21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+--------+--------+-----------+--------+--------------+-----------+--------+--------+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姓名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专业名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性别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出生时间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总学分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照片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备注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+--------+--------+-----------+--------+--------------+-----------+--------+--------+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231102 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张三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| NULL      |      1 | 2000-01-01   |      NULL | NULL   | NULL   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+--------+--------+-----------+--------+--------------+-----------+--------+--------+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2100">
                <a:latin typeface="宋体" panose="02010600030101010101" pitchFamily="2" charset="-122"/>
                <a:ea typeface="宋体" panose="02010600030101010101" pitchFamily="2" charset="-122"/>
              </a:rPr>
              <a:t>1 row in set (0.00 sec)</a:t>
            </a:r>
            <a:endParaRPr lang="en-US" altLang="zh-CN" sz="21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数据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898" name="矩形 3"/>
          <p:cNvSpPr/>
          <p:nvPr/>
        </p:nvSpPr>
        <p:spPr>
          <a:xfrm>
            <a:off x="1774708" y="1413510"/>
            <a:ext cx="619760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使用</a:t>
            </a:r>
            <a:r>
              <a:rPr lang="en-US" altLang="zh-CN" b="1" u="sng" dirty="0">
                <a:solidFill>
                  <a:srgbClr val="0070C0"/>
                </a:solidFill>
                <a:latin typeface="Arial" panose="020B0604020202020204" pitchFamily="34" charset="0"/>
              </a:rPr>
              <a:t>INSERT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语句通过视图向基本表添加数据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l"/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43025" y="1917700"/>
            <a:ext cx="10009505" cy="4554220"/>
          </a:xfrm>
          <a:prstGeom prst="rect">
            <a:avLst/>
          </a:prstGeom>
        </p:spPr>
        <p:txBody>
          <a:bodyPr wrap="square">
            <a:noAutofit/>
          </a:bodyPr>
          <a:p>
            <a:pPr lvl="0" indent="266700" algn="just" defTabSz="266700">
              <a:buClrTx/>
              <a:buSzTx/>
              <a:buFontTx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#①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创建视图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indent="266700" algn="just" defTabSz="266700">
              <a:buClrTx/>
              <a:buSzTx/>
              <a:buFontTx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mysql&gt; CREATE VIEW xscj.cs_kc AS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indent="266700" algn="just" defTabSz="266700">
              <a:buClrTx/>
              <a:buSzTx/>
              <a:buFontTx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    -&gt; SELECT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学号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,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姓名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,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性别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,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出生时间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FROM xs;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indent="266700" algn="just" defTabSz="266700">
              <a:buClrTx/>
              <a:buSzTx/>
              <a:buFontTx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Query OK, 0 rows affected (0.01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indent="266700" algn="just" defTabSz="266700">
              <a:buClrTx/>
              <a:buSzTx/>
              <a:buFontTx/>
            </a:pP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indent="266700" algn="just" defTabSz="266700">
              <a:buClrTx/>
              <a:buSzTx/>
              <a:buFontTx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#②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添加数据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indent="266700" algn="just" defTabSz="266700">
              <a:buClrTx/>
              <a:buSzTx/>
              <a:buFontTx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mysql&gt; INSERT INTO cs_kc VALUES (231102,'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张三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', 1, '2000-01-01');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indent="266700" algn="just" defTabSz="266700">
              <a:buClrTx/>
              <a:buSzTx/>
              <a:buFontTx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Query OK, 1 row affected (0.01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indent="266700" algn="just" defTabSz="266700">
              <a:buClrTx/>
              <a:buSzTx/>
              <a:buFontTx/>
            </a:pP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indent="266700" algn="just" defTabSz="266700">
              <a:buClrTx/>
              <a:buSzTx/>
              <a:buFontTx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#③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査询添加后的数据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indent="266700" algn="just" defTabSz="266700">
              <a:buClrTx/>
              <a:buSzTx/>
              <a:buFontTx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mysql&gt; SELECT * FROM xs WHERE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学号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=231102;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indent="266700" algn="just" defTabSz="266700">
              <a:buClrTx/>
              <a:buSzTx/>
              <a:buFontTx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+--------+--------+-----------+--------+--------------+-----------+--------+--------+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indent="266700" algn="just" defTabSz="266700">
              <a:buClrTx/>
              <a:buSzTx/>
              <a:buFontTx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|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学号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  |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姓名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  |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专业名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   |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性别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  |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出生时间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    |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总学分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   |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照片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  |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备注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  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indent="266700" algn="just" defTabSz="266700">
              <a:buClrTx/>
              <a:buSzTx/>
              <a:buFontTx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+--------+--------+-----------+--------+--------------+-----------+--------+--------+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indent="266700" algn="just" defTabSz="266700">
              <a:buClrTx/>
              <a:buSzTx/>
              <a:buFontTx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| 231102 |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张三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  | NULL      |      1 | 2000-01-01   |      NULL | NULL   | NULL   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indent="266700" algn="just" defTabSz="266700">
              <a:buClrTx/>
              <a:buSzTx/>
              <a:buFontTx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+--------+--------+-----------+--------+--------------+-----------+--------+--------+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lvl="0" indent="266700" algn="just" defTabSz="266700">
              <a:buClrTx/>
              <a:buSzTx/>
              <a:buFontTx/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 row in set (0.00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数据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470" name="矩形 2"/>
          <p:cNvSpPr>
            <a:spLocks noChangeArrowheads="1"/>
          </p:cNvSpPr>
          <p:nvPr/>
        </p:nvSpPr>
        <p:spPr bwMode="auto">
          <a:xfrm>
            <a:off x="1143635" y="2073275"/>
            <a:ext cx="10233025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如果遇到如下情况，操作可能会失败。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操作的视图定义在多个表上。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没有满足视图的基本表对字段的约束条件。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在定义视图的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SELECT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语句后的字段列表中使用了数学表达式或聚合函数。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在定义视图的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SELECT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语句中使用了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DISTINCT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、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UNION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、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TOP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、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GROUP BY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或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HAVING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子句。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70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18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470">
                                            <p:txEl>
                                              <p:charRg st="18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32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470">
                                            <p:txEl>
                                              <p:charRg st="32" end="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52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2470">
                                            <p:txEl>
                                              <p:charRg st="52" end="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88" end="1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2470">
                                            <p:txEl>
                                              <p:charRg st="88" end="1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0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修改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数据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470" name="矩形 2"/>
          <p:cNvSpPr>
            <a:spLocks noChangeArrowheads="1"/>
          </p:cNvSpPr>
          <p:nvPr/>
        </p:nvSpPr>
        <p:spPr bwMode="auto">
          <a:xfrm>
            <a:off x="1143635" y="1845945"/>
            <a:ext cx="9969500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#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①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修改数据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mysql&gt; UPDATE cs_kc SET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姓名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='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李四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 WHERE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学号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=231102 ;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Query OK, 1 row affected (0.01 sec)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Rows matched: 1  Changed: 1  Warnings: 0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#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查询修改后的数据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mysql&gt; SELECT * FROM xs WHERE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学号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=231102;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+--------+--------+-----------+--------+--------------+-----------+--------+--------+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|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学号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|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姓名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|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专业名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|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性别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|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出生时间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|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总学分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|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照片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|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备注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|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+--------+--------+-----------+--------+--------------+-----------+--------+--------+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| 231102 |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李四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| NULL      |      1 | 2000-01-01   |      NULL | NULL   | NULL   |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+--------+--------+-----------+--------+--------------+-----------+--------+--------+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 row in set (0.00 sec)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898" name="矩形 3"/>
          <p:cNvSpPr/>
          <p:nvPr/>
        </p:nvSpPr>
        <p:spPr>
          <a:xfrm>
            <a:off x="1774708" y="1413510"/>
            <a:ext cx="661670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使用</a:t>
            </a:r>
            <a:r>
              <a:rPr lang="en-US" altLang="zh-CN" b="1" u="sng" dirty="0">
                <a:solidFill>
                  <a:srgbClr val="0070C0"/>
                </a:solidFill>
                <a:latin typeface="Arial" panose="020B0604020202020204" pitchFamily="34" charset="0"/>
              </a:rPr>
              <a:t>UPDATE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语句通过视图修改基本表中的数据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l"/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70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47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47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2470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2470">
                                            <p:txEl>
                                              <p:char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2470">
                                            <p:txEl>
                                              <p:char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2470">
                                            <p:txEl>
                                              <p:char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470">
                                            <p:txEl>
                                              <p:char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470">
                                            <p:txEl>
                                              <p:char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2470">
                                            <p:txEl>
                                              <p:char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2470">
                                            <p:txEl>
                                              <p:char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2470">
                                            <p:txEl>
                                              <p:char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0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修改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数据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470" name="矩形 2"/>
          <p:cNvSpPr>
            <a:spLocks noChangeArrowheads="1"/>
          </p:cNvSpPr>
          <p:nvPr/>
        </p:nvSpPr>
        <p:spPr bwMode="auto">
          <a:xfrm>
            <a:off x="1143635" y="1845945"/>
            <a:ext cx="9969500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#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①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修改数据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mysql&gt; UPDATE cs_kc SET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姓名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='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李四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 WHERE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学号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=231102 ;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Query OK, 1 row affected (0.01 sec)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Rows matched: 1  Changed: 1  Warnings: 0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#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查询修改后的数据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mysql&gt; SELECT * FROM xs WHERE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学号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=231102;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+--------+--------+-----------+--------+--------------+-----------+--------+--------+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|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学号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|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姓名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|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专业名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|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性别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|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出生时间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|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总学分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|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照片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|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备注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|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+--------+--------+-----------+--------+--------------+-----------+--------+--------+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| 231102 |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李四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| NULL      |      1 | 2000-01-01   |      NULL | NULL   | NULL   |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+--------+--------+-----------+--------+--------------+-----------+--------+--------+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 row in set (0.00 sec)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898" name="矩形 3"/>
          <p:cNvSpPr/>
          <p:nvPr/>
        </p:nvSpPr>
        <p:spPr>
          <a:xfrm>
            <a:off x="1774708" y="1413510"/>
            <a:ext cx="661670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使用</a:t>
            </a:r>
            <a:r>
              <a:rPr lang="en-US" altLang="zh-CN" b="1" u="sng" dirty="0">
                <a:solidFill>
                  <a:srgbClr val="0070C0"/>
                </a:solidFill>
                <a:latin typeface="Arial" panose="020B0604020202020204" pitchFamily="34" charset="0"/>
              </a:rPr>
              <a:t>UPDATE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语句通过视图修改基本表中的数据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l"/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70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0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7.3.3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删除数据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470" name="矩形 2"/>
          <p:cNvSpPr>
            <a:spLocks noChangeArrowheads="1"/>
          </p:cNvSpPr>
          <p:nvPr/>
        </p:nvSpPr>
        <p:spPr bwMode="auto">
          <a:xfrm>
            <a:off x="1143635" y="1845945"/>
            <a:ext cx="99695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#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①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删除数据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mysql&gt; DELETE FROM cs_kc WHERE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学号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=231102 ;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Query OK, 1 row affected (0.01 sec)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#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査询数据是否已经删除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mysql&gt; SELECT * FROM xs WHERE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学号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=231102;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Empty set (0.00 sec)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898" name="矩形 3"/>
          <p:cNvSpPr/>
          <p:nvPr/>
        </p:nvSpPr>
        <p:spPr>
          <a:xfrm>
            <a:off x="1774708" y="1413510"/>
            <a:ext cx="6588125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使用</a:t>
            </a:r>
            <a:r>
              <a:rPr lang="en-US" altLang="zh-CN" b="1" u="sng" dirty="0">
                <a:solidFill>
                  <a:srgbClr val="0070C0"/>
                </a:solidFill>
                <a:latin typeface="Arial" panose="020B0604020202020204" pitchFamily="34" charset="0"/>
              </a:rPr>
              <a:t>DELETE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语句通过视图删除基本表中的数据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l"/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70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47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47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2470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2470">
                                            <p:txEl>
                                              <p:char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2470">
                                            <p:txEl>
                                              <p:char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0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7.3.4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视图检查条件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470" name="矩形 2"/>
          <p:cNvSpPr>
            <a:spLocks noChangeArrowheads="1"/>
          </p:cNvSpPr>
          <p:nvPr/>
        </p:nvSpPr>
        <p:spPr bwMode="auto">
          <a:xfrm>
            <a:off x="1143635" y="1845945"/>
            <a:ext cx="996950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#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①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创建第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个视图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mysql&gt; CREATE VIEW cs_kc_t1 AS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-&gt; SELECT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学号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,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姓名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,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性别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,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出生时间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,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总学分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FROM xs WHERE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总学分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&lt;45;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Query OK, 0 rows affected (0.01 sec)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#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②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创建第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个视图，使用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CASCADED (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级联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)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检査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mysql&gt; CREATE VIEW cs_kc_t2 AS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-&gt; SELECT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学号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,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姓名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,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性别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,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出生时间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,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总学分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FROM xs WHERE 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总学分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&gt; 50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-&gt; WITH CHECK OPTION; #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相当于：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WITH CASCADED CHECK OPTION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Query OK, 0 rows affected (0.00 sec)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898" name="矩形 3"/>
          <p:cNvSpPr/>
          <p:nvPr/>
        </p:nvSpPr>
        <p:spPr>
          <a:xfrm>
            <a:off x="1774708" y="1413510"/>
            <a:ext cx="446786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在视图数据操作时进行条件检查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l"/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70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47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47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2470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2470">
                                            <p:txEl>
                                              <p:char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2470">
                                            <p:txEl>
                                              <p:char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2470">
                                            <p:txEl>
                                              <p:char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470">
                                            <p:txEl>
                                              <p:char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470">
                                            <p:txEl>
                                              <p:char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0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7.3.4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视图检查条件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470" name="矩形 2"/>
          <p:cNvSpPr>
            <a:spLocks noChangeArrowheads="1"/>
          </p:cNvSpPr>
          <p:nvPr/>
        </p:nvSpPr>
        <p:spPr bwMode="auto">
          <a:xfrm>
            <a:off x="1143635" y="1845945"/>
            <a:ext cx="9969500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#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③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插入数据测试，总学分必须大于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50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才可以插入成功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mysql&gt; INSERT INTO cs_kc_t2 VALUES (231102,'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张三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', 1, '2000-01-01',48);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ERROR 1369 (44000): CHECK OPTION failed `xscj`.`cs_kc_t2`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mysql&gt; INSERT INTO cs_kc_t2 VALUES (231102,'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张三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', 1, '2000-01-01',52);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Query OK, 1 row affected (0.01 sec)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898" name="矩形 3"/>
          <p:cNvSpPr/>
          <p:nvPr/>
        </p:nvSpPr>
        <p:spPr>
          <a:xfrm>
            <a:off x="1774708" y="1413510"/>
            <a:ext cx="446786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在视图数据操作时进行条件检查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l"/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70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47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470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2470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char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2470">
                                            <p:txEl>
                                              <p:char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020" y="3014345"/>
            <a:ext cx="4359275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初识视图</a:t>
            </a:r>
            <a:endParaRPr lang="zh-CN" altLang="en-US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6870" y="2809240"/>
            <a:ext cx="1734820" cy="110680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690" y="266995"/>
            <a:ext cx="5671595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>
              <a:buNone/>
            </a:pP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本章小结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35"/>
          <p:cNvSpPr txBox="1">
            <a:spLocks noChangeArrowheads="1"/>
          </p:cNvSpPr>
          <p:nvPr/>
        </p:nvSpPr>
        <p:spPr bwMode="auto">
          <a:xfrm>
            <a:off x="1126245" y="2334315"/>
            <a:ext cx="9793605" cy="150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457200"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本章主要讲解了创建视图、查看视图、修改视图、更新视图、删除视图，以及最后的视图应用案例。通过本章的学习，读者应该掌握如何创建视图，当基本表的字段发生变化时如何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修改视图，以及如何通过视图修改基本表中的数据信息等知识</a:t>
            </a:r>
            <a:r>
              <a:rPr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839206" y="1822505"/>
            <a:ext cx="10512000" cy="3778874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347710" y="1413794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/>
              <a:t>本</a:t>
            </a:r>
            <a:endParaRPr lang="zh-CN" altLang="en-US" sz="2800" b="1"/>
          </a:p>
        </p:txBody>
      </p:sp>
      <p:sp>
        <p:nvSpPr>
          <p:cNvPr id="9" name="椭圆 8"/>
          <p:cNvSpPr/>
          <p:nvPr/>
        </p:nvSpPr>
        <p:spPr>
          <a:xfrm>
            <a:off x="5066530" y="1413794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章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785350" y="1413794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小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504170" y="1413794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>
                <a:sym typeface="+mn-ea"/>
              </a:rPr>
              <a:t>结</a:t>
            </a:r>
            <a:endParaRPr lang="zh-CN" altLang="en-US" sz="2800" b="1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视图的概念和使用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4880" y="2215515"/>
            <a:ext cx="2797810" cy="3898265"/>
          </a:xfrm>
          <a:prstGeom prst="rect">
            <a:avLst/>
          </a:prstGeom>
        </p:spPr>
      </p:pic>
      <p:sp>
        <p:nvSpPr>
          <p:cNvPr id="13" name="椭圆形标注 12"/>
          <p:cNvSpPr/>
          <p:nvPr/>
        </p:nvSpPr>
        <p:spPr>
          <a:xfrm>
            <a:off x="2968625" y="1847215"/>
            <a:ext cx="2071370" cy="1493520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3247390" y="1925320"/>
            <a:ext cx="1606550" cy="1228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379720" y="3375660"/>
            <a:ext cx="6187440" cy="582295"/>
            <a:chOff x="8472" y="5316"/>
            <a:chExt cx="9744" cy="917"/>
          </a:xfrm>
        </p:grpSpPr>
        <p:sp>
          <p:nvSpPr>
            <p:cNvPr id="15" name="TextBox 35"/>
            <p:cNvSpPr txBox="1">
              <a:spLocks noChangeArrowheads="1"/>
            </p:cNvSpPr>
            <p:nvPr/>
          </p:nvSpPr>
          <p:spPr bwMode="auto">
            <a:xfrm>
              <a:off x="9159" y="5316"/>
              <a:ext cx="9057" cy="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21917" tIns="60958" rIns="121917" bIns="60958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了解什么是</a:t>
              </a:r>
              <a:r>
                <a:rPr lang="zh-CN" altLang="en-US" sz="20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视图</a:t>
              </a:r>
              <a:endPara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8472" y="5571"/>
              <a:ext cx="638" cy="638"/>
              <a:chOff x="8881" y="4685"/>
              <a:chExt cx="638" cy="638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8881" y="4685"/>
                <a:ext cx="638" cy="638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8946" y="4750"/>
                <a:ext cx="508" cy="508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视图的概念和使用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文本框 18"/>
          <p:cNvSpPr txBox="1"/>
          <p:nvPr>
            <p:custDataLst>
              <p:tags r:id="rId1"/>
            </p:custDataLst>
          </p:nvPr>
        </p:nvSpPr>
        <p:spPr>
          <a:xfrm>
            <a:off x="1272289" y="2558309"/>
            <a:ext cx="9754962" cy="2327275"/>
          </a:xfrm>
          <a:prstGeom prst="rect">
            <a:avLst/>
          </a:prstGeom>
          <a:noFill/>
        </p:spPr>
        <p:txBody>
          <a:bodyPr wrap="square" lIns="89970" tIns="46784" rIns="89970" bIns="46784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indent="539750" algn="l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sym typeface="+mn-ea"/>
              </a:rPr>
              <a:t>视图是从一个或多个表中导出的虚拟表，其结构和真实表相似，但不存储数据，数据来源于基本表。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sym typeface="+mn-ea"/>
            </a:endParaRPr>
          </a:p>
          <a:p>
            <a:pPr indent="539750" algn="l">
              <a:lnSpc>
                <a:spcPct val="150000"/>
              </a:lnSpc>
            </a:pPr>
            <a:endParaRPr lang="zh-CN" altLang="zh-CN" sz="2000" dirty="0">
              <a:solidFill>
                <a:srgbClr val="595959"/>
              </a:solidFill>
              <a:latin typeface="微软雅黑" panose="020B0503020204020204" pitchFamily="34" charset="-122"/>
              <a:sym typeface="+mn-ea"/>
            </a:endParaRPr>
          </a:p>
          <a:p>
            <a:pPr indent="539750" algn="l">
              <a:lnSpc>
                <a:spcPct val="150000"/>
              </a:lnSpc>
            </a:pPr>
            <a:endParaRPr lang="zh-CN" altLang="zh-CN" sz="2000" dirty="0">
              <a:solidFill>
                <a:srgbClr val="595959"/>
              </a:solidFill>
              <a:latin typeface="微软雅黑" panose="020B0503020204020204" pitchFamily="34" charset="-122"/>
              <a:sym typeface="+mn-ea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004894" y="2315104"/>
            <a:ext cx="10202312" cy="275399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3"/>
          <p:cNvSpPr/>
          <p:nvPr/>
        </p:nvSpPr>
        <p:spPr>
          <a:xfrm>
            <a:off x="911206" y="2223384"/>
            <a:ext cx="384175" cy="486410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93"/>
          <p:cNvSpPr/>
          <p:nvPr/>
        </p:nvSpPr>
        <p:spPr>
          <a:xfrm rot="10800000">
            <a:off x="10895031" y="4671383"/>
            <a:ext cx="384175" cy="486410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Chevron 3"/>
          <p:cNvSpPr/>
          <p:nvPr>
            <p:custDataLst>
              <p:tags r:id="rId2"/>
            </p:custDataLst>
          </p:nvPr>
        </p:nvSpPr>
        <p:spPr>
          <a:xfrm>
            <a:off x="1004893" y="1124317"/>
            <a:ext cx="2065510" cy="665857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24778" y="1232159"/>
            <a:ext cx="1452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视图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视图的概念和使用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407035" y="1341755"/>
            <a:ext cx="11370945" cy="4603115"/>
            <a:chOff x="600" y="2250"/>
            <a:chExt cx="13200" cy="4508"/>
          </a:xfrm>
        </p:grpSpPr>
        <p:pic>
          <p:nvPicPr>
            <p:cNvPr id="34" name="Image 1" descr="preencoded.png"/>
            <p:cNvPicPr>
              <a:picLocks noChangeAspect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>
            <a:xfrm>
              <a:off x="600" y="2250"/>
              <a:ext cx="13200" cy="4508"/>
            </a:xfrm>
            <a:prstGeom prst="rect">
              <a:avLst/>
            </a:prstGeom>
            <a:ln>
              <a:noFill/>
            </a:ln>
          </p:spPr>
        </p:pic>
        <p:sp>
          <p:nvSpPr>
            <p:cNvPr id="35" name="Text 3"/>
            <p:cNvSpPr>
              <a:spLocks noChangeAspect="1"/>
            </p:cNvSpPr>
            <p:nvPr/>
          </p:nvSpPr>
          <p:spPr>
            <a:xfrm>
              <a:off x="2783" y="2385"/>
              <a:ext cx="420" cy="4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lstStyle/>
            <a:p>
              <a:pPr marL="0" indent="0" algn="ctr">
                <a:lnSpc>
                  <a:spcPts val="2100"/>
                </a:lnSpc>
                <a:buNone/>
              </a:pPr>
              <a:r>
                <a:rPr lang="en-US" sz="1500" b="1" dirty="0">
                  <a:solidFill>
                    <a:srgbClr val="615CE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rPr>
                <a:t>01</a:t>
              </a:r>
              <a:endParaRPr lang="en-US" sz="1500" dirty="0"/>
            </a:p>
          </p:txBody>
        </p:sp>
        <p:sp>
          <p:nvSpPr>
            <p:cNvPr id="36" name="Text 4"/>
            <p:cNvSpPr>
              <a:spLocks noChangeAspect="1"/>
            </p:cNvSpPr>
            <p:nvPr/>
          </p:nvSpPr>
          <p:spPr>
            <a:xfrm>
              <a:off x="1710" y="3000"/>
              <a:ext cx="2565" cy="398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lstStyle/>
            <a:p>
              <a:pPr marL="0" indent="0" algn="ctr">
                <a:lnSpc>
                  <a:spcPts val="1690"/>
                </a:lnSpc>
                <a:buNone/>
              </a:pPr>
              <a:r>
                <a:rPr lang="en-US" sz="12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rPr>
                <a:t>CREATE VIEW语句</a:t>
              </a:r>
              <a:endParaRPr lang="en-US" sz="1200" dirty="0"/>
            </a:p>
          </p:txBody>
        </p:sp>
        <p:sp>
          <p:nvSpPr>
            <p:cNvPr id="37" name="Text 5"/>
            <p:cNvSpPr>
              <a:spLocks noChangeAspect="1"/>
            </p:cNvSpPr>
            <p:nvPr/>
          </p:nvSpPr>
          <p:spPr>
            <a:xfrm>
              <a:off x="1710" y="3458"/>
              <a:ext cx="2565" cy="105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lstStyle/>
            <a:p>
              <a:pPr marL="0" indent="0" algn="ctr">
                <a:lnSpc>
                  <a:spcPts val="1650"/>
                </a:lnSpc>
                <a:buNone/>
              </a:pPr>
              <a:r>
                <a:rPr lang="en-US" sz="1050" dirty="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rPr>
                <a:t>用于创建或替换视图，定义其算法、定义者及安全控制。</a:t>
              </a:r>
              <a:endParaRPr lang="en-US" sz="1050" dirty="0"/>
            </a:p>
          </p:txBody>
        </p:sp>
        <p:sp>
          <p:nvSpPr>
            <p:cNvPr id="38" name="Text 6"/>
            <p:cNvSpPr>
              <a:spLocks noChangeAspect="1"/>
            </p:cNvSpPr>
            <p:nvPr/>
          </p:nvSpPr>
          <p:spPr>
            <a:xfrm>
              <a:off x="5587" y="2385"/>
              <a:ext cx="420" cy="4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lstStyle/>
            <a:p>
              <a:pPr marL="0" indent="0" algn="ctr">
                <a:lnSpc>
                  <a:spcPts val="2100"/>
                </a:lnSpc>
                <a:buNone/>
              </a:pPr>
              <a:r>
                <a:rPr lang="en-US" sz="1500" b="1" dirty="0">
                  <a:solidFill>
                    <a:srgbClr val="F9912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rPr>
                <a:t>02</a:t>
              </a:r>
              <a:endParaRPr lang="en-US" sz="1500" dirty="0"/>
            </a:p>
          </p:txBody>
        </p:sp>
        <p:sp>
          <p:nvSpPr>
            <p:cNvPr id="39" name="Text 7"/>
            <p:cNvSpPr>
              <a:spLocks noChangeAspect="1"/>
            </p:cNvSpPr>
            <p:nvPr/>
          </p:nvSpPr>
          <p:spPr>
            <a:xfrm>
              <a:off x="4515" y="3000"/>
              <a:ext cx="2565" cy="398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lstStyle/>
            <a:p>
              <a:pPr marL="0" indent="0" algn="ctr">
                <a:lnSpc>
                  <a:spcPts val="1690"/>
                </a:lnSpc>
                <a:buNone/>
              </a:pPr>
              <a:r>
                <a:rPr lang="en-US" sz="12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rPr>
                <a:t>视图算法类型</a:t>
              </a:r>
              <a:endParaRPr lang="en-US" sz="1200" dirty="0"/>
            </a:p>
          </p:txBody>
        </p:sp>
        <p:sp>
          <p:nvSpPr>
            <p:cNvPr id="40" name="Text 8"/>
            <p:cNvSpPr>
              <a:spLocks noChangeAspect="1"/>
            </p:cNvSpPr>
            <p:nvPr/>
          </p:nvSpPr>
          <p:spPr>
            <a:xfrm>
              <a:off x="4515" y="3458"/>
              <a:ext cx="2565" cy="13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lstStyle/>
            <a:p>
              <a:pPr marL="0" indent="0" algn="ctr">
                <a:lnSpc>
                  <a:spcPts val="1650"/>
                </a:lnSpc>
                <a:buNone/>
              </a:pPr>
              <a:r>
                <a:rPr lang="en-US" sz="1050" dirty="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rPr>
                <a:t>包括UNDEFINED、MERGE和TEMPTABLE，分别代表由MySQL自动选择、合并查询和使用临时表。</a:t>
              </a:r>
              <a:endParaRPr lang="en-US" sz="1050" dirty="0"/>
            </a:p>
          </p:txBody>
        </p:sp>
        <p:sp>
          <p:nvSpPr>
            <p:cNvPr id="41" name="Text 9"/>
            <p:cNvSpPr>
              <a:spLocks noChangeAspect="1"/>
            </p:cNvSpPr>
            <p:nvPr/>
          </p:nvSpPr>
          <p:spPr>
            <a:xfrm>
              <a:off x="8393" y="2385"/>
              <a:ext cx="420" cy="4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lstStyle/>
            <a:p>
              <a:pPr marL="0" indent="0" algn="ctr">
                <a:lnSpc>
                  <a:spcPts val="2100"/>
                </a:lnSpc>
                <a:buNone/>
              </a:pPr>
              <a:r>
                <a:rPr lang="en-US" sz="1500" b="1" dirty="0">
                  <a:solidFill>
                    <a:srgbClr val="615CE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rPr>
                <a:t>03</a:t>
              </a:r>
              <a:endParaRPr lang="en-US" sz="1500" dirty="0"/>
            </a:p>
          </p:txBody>
        </p:sp>
        <p:sp>
          <p:nvSpPr>
            <p:cNvPr id="42" name="Text 10"/>
            <p:cNvSpPr>
              <a:spLocks noChangeAspect="1"/>
            </p:cNvSpPr>
            <p:nvPr/>
          </p:nvSpPr>
          <p:spPr>
            <a:xfrm>
              <a:off x="7320" y="3000"/>
              <a:ext cx="2565" cy="398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lstStyle/>
            <a:p>
              <a:pPr marL="0" indent="0" algn="ctr">
                <a:lnSpc>
                  <a:spcPts val="1690"/>
                </a:lnSpc>
                <a:buNone/>
              </a:pPr>
              <a:r>
                <a:rPr lang="en-US" sz="12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rPr>
                <a:t>安全控制方式</a:t>
              </a:r>
              <a:endParaRPr lang="en-US" sz="1200" dirty="0"/>
            </a:p>
          </p:txBody>
        </p:sp>
        <p:sp>
          <p:nvSpPr>
            <p:cNvPr id="43" name="Text 11"/>
            <p:cNvSpPr>
              <a:spLocks noChangeAspect="1"/>
            </p:cNvSpPr>
            <p:nvPr/>
          </p:nvSpPr>
          <p:spPr>
            <a:xfrm>
              <a:off x="7320" y="3458"/>
              <a:ext cx="2565" cy="13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lstStyle/>
            <a:p>
              <a:pPr marL="0" indent="0" algn="ctr">
                <a:lnSpc>
                  <a:spcPts val="1650"/>
                </a:lnSpc>
                <a:buNone/>
              </a:pPr>
              <a:r>
                <a:rPr lang="en-US" sz="1050" dirty="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rPr>
                <a:t>分为DEFINER和INVOKER，前者按定义者权限执行，后者按调用者权限执行。</a:t>
              </a:r>
              <a:endParaRPr lang="en-US" sz="1050" dirty="0"/>
            </a:p>
          </p:txBody>
        </p:sp>
        <p:sp>
          <p:nvSpPr>
            <p:cNvPr id="44" name="Text 12"/>
            <p:cNvSpPr>
              <a:spLocks noChangeAspect="1"/>
            </p:cNvSpPr>
            <p:nvPr/>
          </p:nvSpPr>
          <p:spPr>
            <a:xfrm>
              <a:off x="11198" y="2385"/>
              <a:ext cx="420" cy="4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lstStyle/>
            <a:p>
              <a:pPr marL="0" indent="0" algn="ctr">
                <a:lnSpc>
                  <a:spcPts val="2100"/>
                </a:lnSpc>
                <a:buNone/>
              </a:pPr>
              <a:r>
                <a:rPr lang="en-US" sz="1500" b="1" dirty="0">
                  <a:solidFill>
                    <a:srgbClr val="F9912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rPr>
                <a:t>04</a:t>
              </a:r>
              <a:endParaRPr lang="en-US" sz="1500" dirty="0"/>
            </a:p>
          </p:txBody>
        </p:sp>
        <p:sp>
          <p:nvSpPr>
            <p:cNvPr id="45" name="Text 13"/>
            <p:cNvSpPr>
              <a:spLocks noChangeAspect="1"/>
            </p:cNvSpPr>
            <p:nvPr/>
          </p:nvSpPr>
          <p:spPr>
            <a:xfrm>
              <a:off x="10125" y="3000"/>
              <a:ext cx="2565" cy="398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lstStyle/>
            <a:p>
              <a:pPr marL="0" indent="0" algn="ctr">
                <a:lnSpc>
                  <a:spcPts val="1690"/>
                </a:lnSpc>
                <a:buNone/>
              </a:pPr>
              <a:r>
                <a:rPr lang="en-US" sz="12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rPr>
                <a:t>视图定义要素</a:t>
              </a:r>
              <a:endParaRPr lang="en-US" sz="1200" dirty="0"/>
            </a:p>
          </p:txBody>
        </p:sp>
        <p:sp>
          <p:nvSpPr>
            <p:cNvPr id="46" name="Text 14"/>
            <p:cNvSpPr>
              <a:spLocks noChangeAspect="1"/>
            </p:cNvSpPr>
            <p:nvPr/>
          </p:nvSpPr>
          <p:spPr>
            <a:xfrm>
              <a:off x="10125" y="3458"/>
              <a:ext cx="2565" cy="105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lstStyle/>
            <a:p>
              <a:pPr marL="0" indent="0" algn="ctr">
                <a:lnSpc>
                  <a:spcPts val="1650"/>
                </a:lnSpc>
                <a:buNone/>
              </a:pPr>
              <a:r>
                <a:rPr lang="en-US" sz="1050" dirty="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rPr>
                <a:t>需指定视图名、列名（可选），并使用AS后跟SELECT语句。</a:t>
              </a:r>
              <a:endParaRPr lang="en-US" sz="1050" dirty="0"/>
            </a:p>
          </p:txBody>
        </p:sp>
        <p:sp>
          <p:nvSpPr>
            <p:cNvPr id="47" name="Text 15"/>
            <p:cNvSpPr>
              <a:spLocks noChangeAspect="1"/>
            </p:cNvSpPr>
            <p:nvPr/>
          </p:nvSpPr>
          <p:spPr>
            <a:xfrm>
              <a:off x="6990" y="5033"/>
              <a:ext cx="420" cy="4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lstStyle/>
            <a:p>
              <a:pPr marL="0" indent="0" algn="ctr">
                <a:lnSpc>
                  <a:spcPts val="2100"/>
                </a:lnSpc>
                <a:buNone/>
              </a:pPr>
              <a:r>
                <a:rPr lang="en-US" sz="1500" b="1" dirty="0">
                  <a:solidFill>
                    <a:srgbClr val="615CE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rPr>
                <a:t>05</a:t>
              </a:r>
              <a:endParaRPr lang="en-US" sz="1500" dirty="0"/>
            </a:p>
          </p:txBody>
        </p:sp>
        <p:sp>
          <p:nvSpPr>
            <p:cNvPr id="48" name="Text 16"/>
            <p:cNvSpPr>
              <a:spLocks noChangeAspect="1"/>
            </p:cNvSpPr>
            <p:nvPr/>
          </p:nvSpPr>
          <p:spPr>
            <a:xfrm>
              <a:off x="2070" y="5648"/>
              <a:ext cx="10260" cy="398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lstStyle/>
            <a:p>
              <a:pPr marL="0" indent="0" algn="ctr">
                <a:lnSpc>
                  <a:spcPts val="1690"/>
                </a:lnSpc>
                <a:buNone/>
              </a:pPr>
              <a:r>
                <a:rPr lang="en-US" sz="12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rPr>
                <a:t>WITH CHECK OPTION</a:t>
              </a:r>
              <a:endParaRPr lang="en-US" sz="1200" dirty="0"/>
            </a:p>
          </p:txBody>
        </p:sp>
        <p:sp>
          <p:nvSpPr>
            <p:cNvPr id="49" name="Text 17"/>
            <p:cNvSpPr>
              <a:spLocks noChangeAspect="1"/>
            </p:cNvSpPr>
            <p:nvPr/>
          </p:nvSpPr>
          <p:spPr>
            <a:xfrm>
              <a:off x="2070" y="6105"/>
              <a:ext cx="10260" cy="39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ctr"/>
            <a:lstStyle/>
            <a:p>
              <a:pPr marL="0" indent="0" algn="ctr">
                <a:lnSpc>
                  <a:spcPts val="1650"/>
                </a:lnSpc>
                <a:buNone/>
              </a:pPr>
              <a:r>
                <a:rPr lang="en-US" sz="1050" dirty="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rPr>
                <a:t>用于在操作数据时添加检查条件，确保数据的一致性和安全性。</a:t>
              </a:r>
              <a:endParaRPr lang="en-US" sz="1050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7.1.1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视图创建案例分析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47122" y="1586547"/>
            <a:ext cx="5080000" cy="4769485"/>
          </a:xfrm>
          <a:prstGeom prst="rect">
            <a:avLst/>
          </a:prstGeom>
        </p:spPr>
        <p:txBody>
          <a:bodyPr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#①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选择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xscj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数据库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mysql&gt;USE xscj;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Database changed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#②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查询数据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SELECT xs.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课程号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成绩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-&gt; FROM xscj.xs,xscj.xs_kc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 -&gt; WHERE xs.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=xs_kc.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AND xs.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专业名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='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通信工程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';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+--------+-----------+--------+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学号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课程号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 | 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成绩 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  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+--------+-----------+--------+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081201 | 101       |     80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081202 | 101       |     65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081203 | 101       |     87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081204 | 101       |     91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081210 | 101       |     76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081216 | 101       |     81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+--------+-----------+--------+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6 rows in set (0.00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43025" y="1125855"/>
            <a:ext cx="265747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视图的使用演示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406525" y="2349500"/>
            <a:ext cx="655638" cy="657225"/>
            <a:chOff x="765530" y="3286093"/>
            <a:chExt cx="656530" cy="657462"/>
          </a:xfrm>
        </p:grpSpPr>
        <p:sp>
          <p:nvSpPr>
            <p:cNvPr id="11272" name="等腰三角形 14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273" name="等腰三角形 15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DIAGRAM_VIRTUALLY_FRAME" val="{&quot;height&quot;:214.32091801241123,&quot;left&quot;:236.15795275590548,&quot;top&quot;:197.29259842519684,&quot;width&quot;:504.1033070866142}"/>
</p:tagLst>
</file>

<file path=ppt/tags/tag10.xml><?xml version="1.0" encoding="utf-8"?>
<p:tagLst xmlns:p="http://schemas.openxmlformats.org/presentationml/2006/main">
  <p:tag name="KSO_WM_DIAGRAM_VIRTUALLY_FRAME" val="{&quot;height&quot;:214.32091801241123,&quot;left&quot;:236.15795275590548,&quot;top&quot;:197.29259842519684,&quot;width&quot;:504.1033070866142}"/>
</p:tagLst>
</file>

<file path=ppt/tags/tag11.xml><?xml version="1.0" encoding="utf-8"?>
<p:tagLst xmlns:p="http://schemas.openxmlformats.org/presentationml/2006/main">
  <p:tag name="KSO_WM_DIAGRAM_VIRTUALLY_FRAME" val="{&quot;height&quot;:214.32091801241123,&quot;left&quot;:236.15795275590548,&quot;top&quot;:197.29259842519684,&quot;width&quot;:504.1033070866142}"/>
</p:tagLst>
</file>

<file path=ppt/tags/tag12.xml><?xml version="1.0" encoding="utf-8"?>
<p:tagLst xmlns:p="http://schemas.openxmlformats.org/presentationml/2006/main">
  <p:tag name="KSO_WM_DIAGRAM_VIRTUALLY_FRAME" val="{&quot;height&quot;:214.32091801241123,&quot;left&quot;:236.15795275590548,&quot;top&quot;:197.29259842519684,&quot;width&quot;:504.1033070866142}"/>
</p:tagLst>
</file>

<file path=ppt/tags/tag13.xml><?xml version="1.0" encoding="utf-8"?>
<p:tagLst xmlns:p="http://schemas.openxmlformats.org/presentationml/2006/main">
  <p:tag name="KSO_WM_DIAGRAM_VIRTUALLY_FRAME" val="{&quot;height&quot;:214.32091801241123,&quot;left&quot;:236.15795275590548,&quot;top&quot;:197.29259842519684,&quot;width&quot;:504.1033070866142}"/>
</p:tagLst>
</file>

<file path=ppt/tags/tag14.xml><?xml version="1.0" encoding="utf-8"?>
<p:tagLst xmlns:p="http://schemas.openxmlformats.org/presentationml/2006/main">
  <p:tag name="KSO_WM_DIAGRAM_VIRTUALLY_FRAME" val="{&quot;height&quot;:214.32091801241123,&quot;left&quot;:236.15795275590548,&quot;top&quot;:197.29259842519684,&quot;width&quot;:504.1033070866142}"/>
</p:tagLst>
</file>

<file path=ppt/tags/tag15.xml><?xml version="1.0" encoding="utf-8"?>
<p:tagLst xmlns:p="http://schemas.openxmlformats.org/presentationml/2006/main">
  <p:tag name="KSO_WM_DIAGRAM_VIRTUALLY_FRAME" val="{&quot;height&quot;:214.32091801241123,&quot;left&quot;:236.15795275590548,&quot;top&quot;:197.29259842519684,&quot;width&quot;:504.1033070866142}"/>
</p:tagLst>
</file>

<file path=ppt/tags/tag16.xml><?xml version="1.0" encoding="utf-8"?>
<p:tagLst xmlns:p="http://schemas.openxmlformats.org/presentationml/2006/main">
  <p:tag name="KSO_WM_DIAGRAM_VIRTUALLY_FRAME" val="{&quot;height&quot;:214.32091801241123,&quot;left&quot;:236.15795275590548,&quot;top&quot;:197.29259842519684,&quot;width&quot;:504.1033070866142}"/>
</p:tagLst>
</file>

<file path=ppt/tags/tag17.xml><?xml version="1.0" encoding="utf-8"?>
<p:tagLst xmlns:p="http://schemas.openxmlformats.org/presentationml/2006/main">
  <p:tag name="KSO_WM_DIAGRAM_VIRTUALLY_FRAME" val="{&quot;height&quot;:214.32091801241123,&quot;left&quot;:236.15795275590548,&quot;top&quot;:197.29259842519684,&quot;width&quot;:504.1033070866142}"/>
</p:tagLst>
</file>

<file path=ppt/tags/tag18.xml><?xml version="1.0" encoding="utf-8"?>
<p:tagLst xmlns:p="http://schemas.openxmlformats.org/presentationml/2006/main">
  <p:tag name="KSO_WM_DIAGRAM_VIRTUALLY_FRAME" val="{&quot;height&quot;:214.32091801241123,&quot;left&quot;:236.15795275590548,&quot;top&quot;:197.29259842519684,&quot;width&quot;:504.1033070866142}"/>
</p:tagLst>
</file>

<file path=ppt/tags/tag19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  <p:tag name="KSO_WM_DIAGRAM_VIRTUALLY_FRAME" val="{&quot;height&quot;:296.1627559055118,&quot;left&quot;:79.12543307086614,&quot;top&quot;:88.52889763779527,&quot;width&quot;:789.1620472440945}"/>
</p:tagLst>
</file>

<file path=ppt/tags/tag2.xml><?xml version="1.0" encoding="utf-8"?>
<p:tagLst xmlns:p="http://schemas.openxmlformats.org/presentationml/2006/main">
  <p:tag name="KSO_WM_DIAGRAM_VIRTUALLY_FRAME" val="{&quot;height&quot;:214.32091801241123,&quot;left&quot;:236.15795275590548,&quot;top&quot;:197.29259842519684,&quot;width&quot;:504.1033070866142}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  <p:tag name="KSO_WM_DIAGRAM_VIRTUALLY_FRAME" val="{&quot;height&quot;:296.1627559055118,&quot;left&quot;:79.12543307086614,&quot;top&quot;:88.52889763779527,&quot;width&quot;:789.1620472440945}"/>
</p:tagLst>
</file>

<file path=ppt/tags/tag21.xml><?xml version="1.0" encoding="utf-8"?>
<p:tagLst xmlns:p="http://schemas.openxmlformats.org/presentationml/2006/main">
  <p:tag name="ISPRING_RESOURCE_PATHS_HASH_PRESENTER" val="417f8e4a56fc57c2e92e6fdc581ab83ee55365e"/>
  <p:tag name="commondata" val="eyJoZGlkIjoiOGU0ZjJkMjdlZTI3YzhmYzMyNzY5ZWM2MTVjZmY0NjEifQ=="/>
</p:tagLst>
</file>

<file path=ppt/tags/tag3.xml><?xml version="1.0" encoding="utf-8"?>
<p:tagLst xmlns:p="http://schemas.openxmlformats.org/presentationml/2006/main">
  <p:tag name="KSO_WM_DIAGRAM_VIRTUALLY_FRAME" val="{&quot;height&quot;:214.32091801241123,&quot;left&quot;:236.15795275590548,&quot;top&quot;:197.29259842519684,&quot;width&quot;:504.1033070866142}"/>
</p:tagLst>
</file>

<file path=ppt/tags/tag4.xml><?xml version="1.0" encoding="utf-8"?>
<p:tagLst xmlns:p="http://schemas.openxmlformats.org/presentationml/2006/main">
  <p:tag name="KSO_WM_DIAGRAM_VIRTUALLY_FRAME" val="{&quot;height&quot;:214.32091801241123,&quot;left&quot;:236.15795275590548,&quot;top&quot;:197.29259842519684,&quot;width&quot;:504.1033070866142}"/>
</p:tagLst>
</file>

<file path=ppt/tags/tag5.xml><?xml version="1.0" encoding="utf-8"?>
<p:tagLst xmlns:p="http://schemas.openxmlformats.org/presentationml/2006/main">
  <p:tag name="KSO_WM_DIAGRAM_VIRTUALLY_FRAME" val="{&quot;height&quot;:214.32091801241123,&quot;left&quot;:236.15795275590548,&quot;top&quot;:197.29259842519684,&quot;width&quot;:504.1033070866142}"/>
</p:tagLst>
</file>

<file path=ppt/tags/tag6.xml><?xml version="1.0" encoding="utf-8"?>
<p:tagLst xmlns:p="http://schemas.openxmlformats.org/presentationml/2006/main">
  <p:tag name="KSO_WM_DIAGRAM_VIRTUALLY_FRAME" val="{&quot;height&quot;:214.32091801241123,&quot;left&quot;:236.15795275590548,&quot;top&quot;:197.29259842519684,&quot;width&quot;:504.1033070866142}"/>
</p:tagLst>
</file>

<file path=ppt/tags/tag7.xml><?xml version="1.0" encoding="utf-8"?>
<p:tagLst xmlns:p="http://schemas.openxmlformats.org/presentationml/2006/main">
  <p:tag name="KSO_WM_DIAGRAM_VIRTUALLY_FRAME" val="{&quot;height&quot;:214.32091801241123,&quot;left&quot;:236.15795275590548,&quot;top&quot;:197.29259842519684,&quot;width&quot;:504.1033070866142}"/>
</p:tagLst>
</file>

<file path=ppt/tags/tag8.xml><?xml version="1.0" encoding="utf-8"?>
<p:tagLst xmlns:p="http://schemas.openxmlformats.org/presentationml/2006/main">
  <p:tag name="KSO_WM_DIAGRAM_VIRTUALLY_FRAME" val="{&quot;height&quot;:214.32091801241123,&quot;left&quot;:236.15795275590548,&quot;top&quot;:197.29259842519684,&quot;width&quot;:504.1033070866142}"/>
</p:tagLst>
</file>

<file path=ppt/tags/tag9.xml><?xml version="1.0" encoding="utf-8"?>
<p:tagLst xmlns:p="http://schemas.openxmlformats.org/presentationml/2006/main">
  <p:tag name="KSO_WM_DIAGRAM_VIRTUALLY_FRAME" val="{&quot;height&quot;:214.32091801241123,&quot;left&quot;:236.15795275590548,&quot;top&quot;:197.29259842519684,&quot;width&quot;:504.1033070866142}"/>
</p:tagLst>
</file>

<file path=ppt/theme/theme1.xml><?xml version="1.0" encoding="utf-8"?>
<a:theme xmlns:a="http://schemas.openxmlformats.org/drawingml/2006/main" name="Office 主题">
  <a:themeElements>
    <a:clrScheme name="自定义 2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5DA2"/>
      </a:accent1>
      <a:accent2>
        <a:srgbClr val="C4C7CB"/>
      </a:accent2>
      <a:accent3>
        <a:srgbClr val="7F7F7F"/>
      </a:accent3>
      <a:accent4>
        <a:srgbClr val="7F7F7F"/>
      </a:accent4>
      <a:accent5>
        <a:srgbClr val="7F7F7F"/>
      </a:accent5>
      <a:accent6>
        <a:srgbClr val="7F7F7F"/>
      </a:accent6>
      <a:hlink>
        <a:srgbClr val="17365D"/>
      </a:hlink>
      <a:folHlink>
        <a:srgbClr val="548DD4"/>
      </a:folHlink>
    </a:clrScheme>
    <a:fontScheme name="ud0ofpxa">
      <a:majorFont>
        <a:latin typeface="字魂105号-简雅黑"/>
        <a:ea typeface="字魂105号-简雅黑"/>
        <a:cs typeface=""/>
      </a:majorFont>
      <a:minorFont>
        <a:latin typeface="字魂105号-简雅黑"/>
        <a:ea typeface="字魂105号-简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12846</Words>
  <Application>WPS 演示</Application>
  <PresentationFormat>自定义</PresentationFormat>
  <Paragraphs>623</Paragraphs>
  <Slides>50</Slides>
  <Notes>75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50</vt:i4>
      </vt:variant>
    </vt:vector>
  </HeadingPairs>
  <TitlesOfParts>
    <vt:vector size="70" baseType="lpstr">
      <vt:lpstr>Arial</vt:lpstr>
      <vt:lpstr>宋体</vt:lpstr>
      <vt:lpstr>Wingdings</vt:lpstr>
      <vt:lpstr>微软雅黑</vt:lpstr>
      <vt:lpstr>思源黑体 CN Medium</vt:lpstr>
      <vt:lpstr>黑体</vt:lpstr>
      <vt:lpstr>字魂58号-创中黑</vt:lpstr>
      <vt:lpstr>Source Han Sans K Bold</vt:lpstr>
      <vt:lpstr>Calibri</vt:lpstr>
      <vt:lpstr>Yu Gothic UI Semibold</vt:lpstr>
      <vt:lpstr>U.S. 101</vt:lpstr>
      <vt:lpstr>Segoe Print</vt:lpstr>
      <vt:lpstr>Roboto</vt:lpstr>
      <vt:lpstr>Open Sans Light</vt:lpstr>
      <vt:lpstr>Times New Roman</vt:lpstr>
      <vt:lpstr>微软雅黑</vt:lpstr>
      <vt:lpstr>字魂105号-简雅黑</vt:lpstr>
      <vt:lpstr>Arial Unicode MS</vt:lpstr>
      <vt:lpstr>Courier New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蓝白商务述职报告工作总结ppt模板</dc:title>
  <dc:creator>常董</dc:creator>
  <cp:lastModifiedBy>Lshift</cp:lastModifiedBy>
  <cp:revision>420</cp:revision>
  <dcterms:created xsi:type="dcterms:W3CDTF">2020-09-03T07:01:00Z</dcterms:created>
  <dcterms:modified xsi:type="dcterms:W3CDTF">2025-08-18T07:01:45Z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872C6A5C9E5B4FACBC2AA74367287478_13</vt:lpwstr>
  </property>
</Properties>
</file>